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9" r:id="rId3"/>
    <p:sldId id="281" r:id="rId4"/>
    <p:sldId id="282" r:id="rId5"/>
    <p:sldId id="285" r:id="rId6"/>
    <p:sldId id="283" r:id="rId7"/>
    <p:sldId id="258" r:id="rId8"/>
    <p:sldId id="262" r:id="rId9"/>
    <p:sldId id="263" r:id="rId10"/>
    <p:sldId id="274" r:id="rId11"/>
    <p:sldId id="268" r:id="rId12"/>
    <p:sldId id="270" r:id="rId13"/>
    <p:sldId id="284" r:id="rId14"/>
    <p:sldId id="276" r:id="rId15"/>
    <p:sldId id="277" r:id="rId16"/>
    <p:sldId id="280" r:id="rId17"/>
    <p:sldId id="278" r:id="rId18"/>
    <p:sldId id="261"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5" d="100"/>
          <a:sy n="75" d="100"/>
        </p:scale>
        <p:origin x="-189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D5183F-0061-4A75-A72F-7F31798A974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9160905-673D-43F2-998E-7E3D132AAC8D}">
      <dgm:prSet phldrT="[Text]"/>
      <dgm:spPr/>
      <dgm:t>
        <a:bodyPr/>
        <a:lstStyle/>
        <a:p>
          <a:r>
            <a:rPr lang="ar-KW" dirty="0" smtClean="0">
              <a:cs typeface="mohammad bold art 1"/>
            </a:rPr>
            <a:t>أولوية تسديد رأس المال والأرباح</a:t>
          </a:r>
          <a:endParaRPr lang="en-US" dirty="0">
            <a:cs typeface="mohammad bold art 1"/>
          </a:endParaRPr>
        </a:p>
      </dgm:t>
    </dgm:pt>
    <dgm:pt modelId="{7AB64D5D-D16B-4396-BD0E-4304C27F7B5E}" type="parTrans" cxnId="{0FEE694E-EA26-42B5-9FE3-EA69702167A5}">
      <dgm:prSet/>
      <dgm:spPr/>
      <dgm:t>
        <a:bodyPr/>
        <a:lstStyle/>
        <a:p>
          <a:endParaRPr lang="en-US"/>
        </a:p>
      </dgm:t>
    </dgm:pt>
    <dgm:pt modelId="{FC74F5E0-2239-4896-8D95-216D761F15F5}" type="sibTrans" cxnId="{0FEE694E-EA26-42B5-9FE3-EA69702167A5}">
      <dgm:prSet/>
      <dgm:spPr/>
      <dgm:t>
        <a:bodyPr/>
        <a:lstStyle/>
        <a:p>
          <a:endParaRPr lang="en-US"/>
        </a:p>
      </dgm:t>
    </dgm:pt>
    <dgm:pt modelId="{0A892D3C-914E-485A-8EF2-ADE3A7A791AB}">
      <dgm:prSet/>
      <dgm:spPr/>
      <dgm:t>
        <a:bodyPr/>
        <a:lstStyle/>
        <a:p>
          <a:r>
            <a:rPr lang="ar-KW" dirty="0" smtClean="0">
              <a:cs typeface="mohammad bold art 1"/>
            </a:rPr>
            <a:t>حقوق التصويت</a:t>
          </a:r>
          <a:endParaRPr lang="en-US" dirty="0">
            <a:cs typeface="mohammad bold art 1"/>
          </a:endParaRPr>
        </a:p>
      </dgm:t>
    </dgm:pt>
    <dgm:pt modelId="{BD43EC2F-F9AD-4BFD-99FC-DBD3CC748C00}" type="parTrans" cxnId="{70B968A1-61F2-4C37-B28B-3BE42FB800DE}">
      <dgm:prSet/>
      <dgm:spPr/>
      <dgm:t>
        <a:bodyPr/>
        <a:lstStyle/>
        <a:p>
          <a:endParaRPr lang="en-US"/>
        </a:p>
      </dgm:t>
    </dgm:pt>
    <dgm:pt modelId="{1118AB76-5FCF-454F-9106-A75407FEF8B8}" type="sibTrans" cxnId="{70B968A1-61F2-4C37-B28B-3BE42FB800DE}">
      <dgm:prSet/>
      <dgm:spPr/>
      <dgm:t>
        <a:bodyPr/>
        <a:lstStyle/>
        <a:p>
          <a:endParaRPr lang="en-US"/>
        </a:p>
      </dgm:t>
    </dgm:pt>
    <dgm:pt modelId="{12D74E9B-F79D-46EB-85DE-0A36CF79A2B5}">
      <dgm:prSet/>
      <dgm:spPr/>
      <dgm:t>
        <a:bodyPr/>
        <a:lstStyle/>
        <a:p>
          <a:r>
            <a:rPr lang="ar-KW" dirty="0" smtClean="0">
              <a:cs typeface="mohammad bold art 1"/>
            </a:rPr>
            <a:t>تجميع أو عدم تجميع  الأرباح </a:t>
          </a:r>
          <a:endParaRPr lang="en-US" dirty="0">
            <a:cs typeface="mohammad bold art 1"/>
          </a:endParaRPr>
        </a:p>
      </dgm:t>
    </dgm:pt>
    <dgm:pt modelId="{3E508739-41B7-4055-9340-4770190B08FD}" type="parTrans" cxnId="{544DA7B4-40D2-4FC6-8785-4DD87D98E015}">
      <dgm:prSet/>
      <dgm:spPr/>
      <dgm:t>
        <a:bodyPr/>
        <a:lstStyle/>
        <a:p>
          <a:endParaRPr lang="en-US"/>
        </a:p>
      </dgm:t>
    </dgm:pt>
    <dgm:pt modelId="{9744A1E5-BDF0-499C-B83E-11351F5EE4A9}" type="sibTrans" cxnId="{544DA7B4-40D2-4FC6-8785-4DD87D98E015}">
      <dgm:prSet/>
      <dgm:spPr/>
      <dgm:t>
        <a:bodyPr/>
        <a:lstStyle/>
        <a:p>
          <a:endParaRPr lang="en-US"/>
        </a:p>
      </dgm:t>
    </dgm:pt>
    <dgm:pt modelId="{F51715E1-38A6-4484-9F51-9E893C83B909}">
      <dgm:prSet/>
      <dgm:spPr/>
      <dgm:t>
        <a:bodyPr/>
        <a:lstStyle/>
        <a:p>
          <a:r>
            <a:rPr lang="ar-KW" dirty="0" smtClean="0">
              <a:cs typeface="mohammad bold art 1"/>
            </a:rPr>
            <a:t>الاسترداد</a:t>
          </a:r>
          <a:endParaRPr lang="en-US" dirty="0">
            <a:cs typeface="mohammad bold art 1"/>
          </a:endParaRPr>
        </a:p>
      </dgm:t>
    </dgm:pt>
    <dgm:pt modelId="{81624FF5-E19F-445F-8C54-440149453764}" type="parTrans" cxnId="{6A8F148A-2DC1-43C2-9977-E15CDA68D3F7}">
      <dgm:prSet/>
      <dgm:spPr/>
      <dgm:t>
        <a:bodyPr/>
        <a:lstStyle/>
        <a:p>
          <a:endParaRPr lang="en-US"/>
        </a:p>
      </dgm:t>
    </dgm:pt>
    <dgm:pt modelId="{8FB24196-696F-44BC-AD8B-06F09A510D6D}" type="sibTrans" cxnId="{6A8F148A-2DC1-43C2-9977-E15CDA68D3F7}">
      <dgm:prSet/>
      <dgm:spPr/>
      <dgm:t>
        <a:bodyPr/>
        <a:lstStyle/>
        <a:p>
          <a:endParaRPr lang="en-US"/>
        </a:p>
      </dgm:t>
    </dgm:pt>
    <dgm:pt modelId="{D03F2601-466D-4FE9-8066-C439AA56FCF6}">
      <dgm:prSet/>
      <dgm:spPr/>
      <dgm:t>
        <a:bodyPr/>
        <a:lstStyle/>
        <a:p>
          <a:r>
            <a:rPr lang="ar-KW" smtClean="0">
              <a:cs typeface="mohammad bold art 1"/>
            </a:rPr>
            <a:t>حقوق التحويل</a:t>
          </a:r>
          <a:endParaRPr lang="en-US" dirty="0">
            <a:cs typeface="mohammad bold art 1"/>
          </a:endParaRPr>
        </a:p>
      </dgm:t>
    </dgm:pt>
    <dgm:pt modelId="{8469E87B-F418-403C-9306-2445273DF1D8}" type="parTrans" cxnId="{553BFC9A-267F-4847-A502-FBC0B48759CB}">
      <dgm:prSet/>
      <dgm:spPr/>
      <dgm:t>
        <a:bodyPr/>
        <a:lstStyle/>
        <a:p>
          <a:endParaRPr lang="en-US"/>
        </a:p>
      </dgm:t>
    </dgm:pt>
    <dgm:pt modelId="{4608AFAE-7741-4179-9A51-01323AF3AB8E}" type="sibTrans" cxnId="{553BFC9A-267F-4847-A502-FBC0B48759CB}">
      <dgm:prSet/>
      <dgm:spPr/>
      <dgm:t>
        <a:bodyPr/>
        <a:lstStyle/>
        <a:p>
          <a:endParaRPr lang="en-US"/>
        </a:p>
      </dgm:t>
    </dgm:pt>
    <dgm:pt modelId="{9BDD4B63-09B8-4E51-AEF2-B4C7192992DF}">
      <dgm:prSet/>
      <dgm:spPr/>
      <dgm:t>
        <a:bodyPr/>
        <a:lstStyle/>
        <a:p>
          <a:r>
            <a:rPr lang="ar-KW" dirty="0" smtClean="0">
              <a:cs typeface="mohammad bold art 1"/>
            </a:rPr>
            <a:t>المشاركة في فائض الأصول</a:t>
          </a:r>
          <a:endParaRPr lang="en-US" dirty="0">
            <a:cs typeface="mohammad bold art 1"/>
          </a:endParaRPr>
        </a:p>
      </dgm:t>
    </dgm:pt>
    <dgm:pt modelId="{2E3569B6-0266-4556-8E6B-9BF7F6768361}" type="parTrans" cxnId="{54FD4B62-50BC-42A8-A729-FA24830F10B7}">
      <dgm:prSet/>
      <dgm:spPr/>
      <dgm:t>
        <a:bodyPr/>
        <a:lstStyle/>
        <a:p>
          <a:endParaRPr lang="en-US"/>
        </a:p>
      </dgm:t>
    </dgm:pt>
    <dgm:pt modelId="{9BC79707-5EA3-455F-9C30-66E13874EDC7}" type="sibTrans" cxnId="{54FD4B62-50BC-42A8-A729-FA24830F10B7}">
      <dgm:prSet/>
      <dgm:spPr/>
      <dgm:t>
        <a:bodyPr/>
        <a:lstStyle/>
        <a:p>
          <a:endParaRPr lang="en-US"/>
        </a:p>
      </dgm:t>
    </dgm:pt>
    <dgm:pt modelId="{BB0CEEFD-D424-4E79-818A-1BE434D7CCC2}">
      <dgm:prSet/>
      <dgm:spPr/>
      <dgm:t>
        <a:bodyPr/>
        <a:lstStyle/>
        <a:p>
          <a:r>
            <a:rPr lang="ar-KW" smtClean="0">
              <a:cs typeface="mohammad bold art 1"/>
            </a:rPr>
            <a:t>المشاركة في الأرباح</a:t>
          </a:r>
          <a:endParaRPr lang="en-US">
            <a:cs typeface="mohammad bold art 1"/>
          </a:endParaRPr>
        </a:p>
      </dgm:t>
    </dgm:pt>
    <dgm:pt modelId="{BAC380A5-7A9F-4049-BA5E-2F11B2613739}" type="parTrans" cxnId="{A897E920-B13A-44E2-BD8A-12C040266F5B}">
      <dgm:prSet/>
      <dgm:spPr/>
      <dgm:t>
        <a:bodyPr/>
        <a:lstStyle/>
        <a:p>
          <a:endParaRPr lang="en-US"/>
        </a:p>
      </dgm:t>
    </dgm:pt>
    <dgm:pt modelId="{341FE0A6-BFFC-4F95-B745-BBE974CDB700}" type="sibTrans" cxnId="{A897E920-B13A-44E2-BD8A-12C040266F5B}">
      <dgm:prSet/>
      <dgm:spPr/>
      <dgm:t>
        <a:bodyPr/>
        <a:lstStyle/>
        <a:p>
          <a:endParaRPr lang="en-US"/>
        </a:p>
      </dgm:t>
    </dgm:pt>
    <dgm:pt modelId="{0AD00530-1247-4775-B300-9EC82204DFD1}" type="pres">
      <dgm:prSet presAssocID="{E4D5183F-0061-4A75-A72F-7F31798A974E}" presName="diagram" presStyleCnt="0">
        <dgm:presLayoutVars>
          <dgm:dir/>
          <dgm:resizeHandles val="exact"/>
        </dgm:presLayoutVars>
      </dgm:prSet>
      <dgm:spPr/>
      <dgm:t>
        <a:bodyPr/>
        <a:lstStyle/>
        <a:p>
          <a:endParaRPr lang="en-US"/>
        </a:p>
      </dgm:t>
    </dgm:pt>
    <dgm:pt modelId="{5BEFD692-9020-4E97-91CF-1936A12716D0}" type="pres">
      <dgm:prSet presAssocID="{69160905-673D-43F2-998E-7E3D132AAC8D}" presName="node" presStyleLbl="node1" presStyleIdx="0" presStyleCnt="7">
        <dgm:presLayoutVars>
          <dgm:bulletEnabled val="1"/>
        </dgm:presLayoutVars>
      </dgm:prSet>
      <dgm:spPr/>
      <dgm:t>
        <a:bodyPr/>
        <a:lstStyle/>
        <a:p>
          <a:endParaRPr lang="en-US"/>
        </a:p>
      </dgm:t>
    </dgm:pt>
    <dgm:pt modelId="{7C852544-69DE-4475-83BF-D9B9862FE3DD}" type="pres">
      <dgm:prSet presAssocID="{FC74F5E0-2239-4896-8D95-216D761F15F5}" presName="sibTrans" presStyleCnt="0"/>
      <dgm:spPr/>
    </dgm:pt>
    <dgm:pt modelId="{B3707D66-4712-49B2-B786-7DDB5E02B6D0}" type="pres">
      <dgm:prSet presAssocID="{0A892D3C-914E-485A-8EF2-ADE3A7A791AB}" presName="node" presStyleLbl="node1" presStyleIdx="1" presStyleCnt="7">
        <dgm:presLayoutVars>
          <dgm:bulletEnabled val="1"/>
        </dgm:presLayoutVars>
      </dgm:prSet>
      <dgm:spPr/>
      <dgm:t>
        <a:bodyPr/>
        <a:lstStyle/>
        <a:p>
          <a:endParaRPr lang="en-US"/>
        </a:p>
      </dgm:t>
    </dgm:pt>
    <dgm:pt modelId="{45D0505C-8C55-47F8-B172-5D2285C27016}" type="pres">
      <dgm:prSet presAssocID="{1118AB76-5FCF-454F-9106-A75407FEF8B8}" presName="sibTrans" presStyleCnt="0"/>
      <dgm:spPr/>
    </dgm:pt>
    <dgm:pt modelId="{1E9CA483-ABFA-484C-85F1-368A7CC674EF}" type="pres">
      <dgm:prSet presAssocID="{12D74E9B-F79D-46EB-85DE-0A36CF79A2B5}" presName="node" presStyleLbl="node1" presStyleIdx="2" presStyleCnt="7">
        <dgm:presLayoutVars>
          <dgm:bulletEnabled val="1"/>
        </dgm:presLayoutVars>
      </dgm:prSet>
      <dgm:spPr/>
      <dgm:t>
        <a:bodyPr/>
        <a:lstStyle/>
        <a:p>
          <a:endParaRPr lang="en-US"/>
        </a:p>
      </dgm:t>
    </dgm:pt>
    <dgm:pt modelId="{A6EAB85D-2BAC-4DA0-A05D-23C68707F75E}" type="pres">
      <dgm:prSet presAssocID="{9744A1E5-BDF0-499C-B83E-11351F5EE4A9}" presName="sibTrans" presStyleCnt="0"/>
      <dgm:spPr/>
    </dgm:pt>
    <dgm:pt modelId="{16AAA4A8-F83D-4348-AF3B-1231D791543E}" type="pres">
      <dgm:prSet presAssocID="{F51715E1-38A6-4484-9F51-9E893C83B909}" presName="node" presStyleLbl="node1" presStyleIdx="3" presStyleCnt="7">
        <dgm:presLayoutVars>
          <dgm:bulletEnabled val="1"/>
        </dgm:presLayoutVars>
      </dgm:prSet>
      <dgm:spPr/>
      <dgm:t>
        <a:bodyPr/>
        <a:lstStyle/>
        <a:p>
          <a:endParaRPr lang="en-US"/>
        </a:p>
      </dgm:t>
    </dgm:pt>
    <dgm:pt modelId="{74B11BDB-1F0B-41E0-B6C5-9D0036E4EB28}" type="pres">
      <dgm:prSet presAssocID="{8FB24196-696F-44BC-AD8B-06F09A510D6D}" presName="sibTrans" presStyleCnt="0"/>
      <dgm:spPr/>
    </dgm:pt>
    <dgm:pt modelId="{8105593E-4D5D-440B-940E-557402388AAF}" type="pres">
      <dgm:prSet presAssocID="{D03F2601-466D-4FE9-8066-C439AA56FCF6}" presName="node" presStyleLbl="node1" presStyleIdx="4" presStyleCnt="7">
        <dgm:presLayoutVars>
          <dgm:bulletEnabled val="1"/>
        </dgm:presLayoutVars>
      </dgm:prSet>
      <dgm:spPr/>
      <dgm:t>
        <a:bodyPr/>
        <a:lstStyle/>
        <a:p>
          <a:endParaRPr lang="en-US"/>
        </a:p>
      </dgm:t>
    </dgm:pt>
    <dgm:pt modelId="{54909E72-CE8D-4F4E-BB33-F2D453BD39FF}" type="pres">
      <dgm:prSet presAssocID="{4608AFAE-7741-4179-9A51-01323AF3AB8E}" presName="sibTrans" presStyleCnt="0"/>
      <dgm:spPr/>
    </dgm:pt>
    <dgm:pt modelId="{5DE995B0-5B79-42B9-AAB8-8A14C9B39E97}" type="pres">
      <dgm:prSet presAssocID="{9BDD4B63-09B8-4E51-AEF2-B4C7192992DF}" presName="node" presStyleLbl="node1" presStyleIdx="5" presStyleCnt="7">
        <dgm:presLayoutVars>
          <dgm:bulletEnabled val="1"/>
        </dgm:presLayoutVars>
      </dgm:prSet>
      <dgm:spPr/>
      <dgm:t>
        <a:bodyPr/>
        <a:lstStyle/>
        <a:p>
          <a:endParaRPr lang="en-US"/>
        </a:p>
      </dgm:t>
    </dgm:pt>
    <dgm:pt modelId="{22218C9A-4084-4633-B6A5-FC39B6F2D612}" type="pres">
      <dgm:prSet presAssocID="{9BC79707-5EA3-455F-9C30-66E13874EDC7}" presName="sibTrans" presStyleCnt="0"/>
      <dgm:spPr/>
    </dgm:pt>
    <dgm:pt modelId="{9514B20D-E213-4909-BF23-E91E567A28C2}" type="pres">
      <dgm:prSet presAssocID="{BB0CEEFD-D424-4E79-818A-1BE434D7CCC2}" presName="node" presStyleLbl="node1" presStyleIdx="6" presStyleCnt="7">
        <dgm:presLayoutVars>
          <dgm:bulletEnabled val="1"/>
        </dgm:presLayoutVars>
      </dgm:prSet>
      <dgm:spPr/>
      <dgm:t>
        <a:bodyPr/>
        <a:lstStyle/>
        <a:p>
          <a:endParaRPr lang="en-US"/>
        </a:p>
      </dgm:t>
    </dgm:pt>
  </dgm:ptLst>
  <dgm:cxnLst>
    <dgm:cxn modelId="{6E734B8E-50FC-4FA0-B80E-C6A27D71E44E}" type="presOf" srcId="{E4D5183F-0061-4A75-A72F-7F31798A974E}" destId="{0AD00530-1247-4775-B300-9EC82204DFD1}" srcOrd="0" destOrd="0" presId="urn:microsoft.com/office/officeart/2005/8/layout/default"/>
    <dgm:cxn modelId="{DD35CF7E-1056-4280-B7B2-EE6740E2D285}" type="presOf" srcId="{D03F2601-466D-4FE9-8066-C439AA56FCF6}" destId="{8105593E-4D5D-440B-940E-557402388AAF}" srcOrd="0" destOrd="0" presId="urn:microsoft.com/office/officeart/2005/8/layout/default"/>
    <dgm:cxn modelId="{209A2064-B7B1-4D7E-B3FD-6F3AD6FCA9EB}" type="presOf" srcId="{0A892D3C-914E-485A-8EF2-ADE3A7A791AB}" destId="{B3707D66-4712-49B2-B786-7DDB5E02B6D0}" srcOrd="0" destOrd="0" presId="urn:microsoft.com/office/officeart/2005/8/layout/default"/>
    <dgm:cxn modelId="{0FEE694E-EA26-42B5-9FE3-EA69702167A5}" srcId="{E4D5183F-0061-4A75-A72F-7F31798A974E}" destId="{69160905-673D-43F2-998E-7E3D132AAC8D}" srcOrd="0" destOrd="0" parTransId="{7AB64D5D-D16B-4396-BD0E-4304C27F7B5E}" sibTransId="{FC74F5E0-2239-4896-8D95-216D761F15F5}"/>
    <dgm:cxn modelId="{70B968A1-61F2-4C37-B28B-3BE42FB800DE}" srcId="{E4D5183F-0061-4A75-A72F-7F31798A974E}" destId="{0A892D3C-914E-485A-8EF2-ADE3A7A791AB}" srcOrd="1" destOrd="0" parTransId="{BD43EC2F-F9AD-4BFD-99FC-DBD3CC748C00}" sibTransId="{1118AB76-5FCF-454F-9106-A75407FEF8B8}"/>
    <dgm:cxn modelId="{553BFC9A-267F-4847-A502-FBC0B48759CB}" srcId="{E4D5183F-0061-4A75-A72F-7F31798A974E}" destId="{D03F2601-466D-4FE9-8066-C439AA56FCF6}" srcOrd="4" destOrd="0" parTransId="{8469E87B-F418-403C-9306-2445273DF1D8}" sibTransId="{4608AFAE-7741-4179-9A51-01323AF3AB8E}"/>
    <dgm:cxn modelId="{94EA7C2F-B828-4002-92EF-ECA0756FBC00}" type="presOf" srcId="{12D74E9B-F79D-46EB-85DE-0A36CF79A2B5}" destId="{1E9CA483-ABFA-484C-85F1-368A7CC674EF}" srcOrd="0" destOrd="0" presId="urn:microsoft.com/office/officeart/2005/8/layout/default"/>
    <dgm:cxn modelId="{54FD4B62-50BC-42A8-A729-FA24830F10B7}" srcId="{E4D5183F-0061-4A75-A72F-7F31798A974E}" destId="{9BDD4B63-09B8-4E51-AEF2-B4C7192992DF}" srcOrd="5" destOrd="0" parTransId="{2E3569B6-0266-4556-8E6B-9BF7F6768361}" sibTransId="{9BC79707-5EA3-455F-9C30-66E13874EDC7}"/>
    <dgm:cxn modelId="{A897E920-B13A-44E2-BD8A-12C040266F5B}" srcId="{E4D5183F-0061-4A75-A72F-7F31798A974E}" destId="{BB0CEEFD-D424-4E79-818A-1BE434D7CCC2}" srcOrd="6" destOrd="0" parTransId="{BAC380A5-7A9F-4049-BA5E-2F11B2613739}" sibTransId="{341FE0A6-BFFC-4F95-B745-BBE974CDB700}"/>
    <dgm:cxn modelId="{F4FCF964-0E5C-4032-9563-29C71D2022AC}" type="presOf" srcId="{F51715E1-38A6-4484-9F51-9E893C83B909}" destId="{16AAA4A8-F83D-4348-AF3B-1231D791543E}" srcOrd="0" destOrd="0" presId="urn:microsoft.com/office/officeart/2005/8/layout/default"/>
    <dgm:cxn modelId="{00BCB06E-ACF1-4A01-AD1F-BC56E5E5C3EE}" type="presOf" srcId="{9BDD4B63-09B8-4E51-AEF2-B4C7192992DF}" destId="{5DE995B0-5B79-42B9-AAB8-8A14C9B39E97}" srcOrd="0" destOrd="0" presId="urn:microsoft.com/office/officeart/2005/8/layout/default"/>
    <dgm:cxn modelId="{6A8F148A-2DC1-43C2-9977-E15CDA68D3F7}" srcId="{E4D5183F-0061-4A75-A72F-7F31798A974E}" destId="{F51715E1-38A6-4484-9F51-9E893C83B909}" srcOrd="3" destOrd="0" parTransId="{81624FF5-E19F-445F-8C54-440149453764}" sibTransId="{8FB24196-696F-44BC-AD8B-06F09A510D6D}"/>
    <dgm:cxn modelId="{FA3F7785-1E46-4531-B74A-484AE95F9520}" type="presOf" srcId="{69160905-673D-43F2-998E-7E3D132AAC8D}" destId="{5BEFD692-9020-4E97-91CF-1936A12716D0}" srcOrd="0" destOrd="0" presId="urn:microsoft.com/office/officeart/2005/8/layout/default"/>
    <dgm:cxn modelId="{544DA7B4-40D2-4FC6-8785-4DD87D98E015}" srcId="{E4D5183F-0061-4A75-A72F-7F31798A974E}" destId="{12D74E9B-F79D-46EB-85DE-0A36CF79A2B5}" srcOrd="2" destOrd="0" parTransId="{3E508739-41B7-4055-9340-4770190B08FD}" sibTransId="{9744A1E5-BDF0-499C-B83E-11351F5EE4A9}"/>
    <dgm:cxn modelId="{8763FE9F-C637-4C66-895B-0F033EDD7B5D}" type="presOf" srcId="{BB0CEEFD-D424-4E79-818A-1BE434D7CCC2}" destId="{9514B20D-E213-4909-BF23-E91E567A28C2}" srcOrd="0" destOrd="0" presId="urn:microsoft.com/office/officeart/2005/8/layout/default"/>
    <dgm:cxn modelId="{47BDE379-50B7-428D-8194-0F393BB6D30B}" type="presParOf" srcId="{0AD00530-1247-4775-B300-9EC82204DFD1}" destId="{5BEFD692-9020-4E97-91CF-1936A12716D0}" srcOrd="0" destOrd="0" presId="urn:microsoft.com/office/officeart/2005/8/layout/default"/>
    <dgm:cxn modelId="{0BB18FB1-7C52-42F8-8F72-77E6E75EA19F}" type="presParOf" srcId="{0AD00530-1247-4775-B300-9EC82204DFD1}" destId="{7C852544-69DE-4475-83BF-D9B9862FE3DD}" srcOrd="1" destOrd="0" presId="urn:microsoft.com/office/officeart/2005/8/layout/default"/>
    <dgm:cxn modelId="{1C4864B5-74AC-46FC-8913-E68DADBB61CD}" type="presParOf" srcId="{0AD00530-1247-4775-B300-9EC82204DFD1}" destId="{B3707D66-4712-49B2-B786-7DDB5E02B6D0}" srcOrd="2" destOrd="0" presId="urn:microsoft.com/office/officeart/2005/8/layout/default"/>
    <dgm:cxn modelId="{FC30C205-9900-4050-89EE-9F403289CB32}" type="presParOf" srcId="{0AD00530-1247-4775-B300-9EC82204DFD1}" destId="{45D0505C-8C55-47F8-B172-5D2285C27016}" srcOrd="3" destOrd="0" presId="urn:microsoft.com/office/officeart/2005/8/layout/default"/>
    <dgm:cxn modelId="{0359288B-378A-443D-90BE-ABBF3EE14947}" type="presParOf" srcId="{0AD00530-1247-4775-B300-9EC82204DFD1}" destId="{1E9CA483-ABFA-484C-85F1-368A7CC674EF}" srcOrd="4" destOrd="0" presId="urn:microsoft.com/office/officeart/2005/8/layout/default"/>
    <dgm:cxn modelId="{44E6C4E0-C58C-41CB-9906-A130A906A3B7}" type="presParOf" srcId="{0AD00530-1247-4775-B300-9EC82204DFD1}" destId="{A6EAB85D-2BAC-4DA0-A05D-23C68707F75E}" srcOrd="5" destOrd="0" presId="urn:microsoft.com/office/officeart/2005/8/layout/default"/>
    <dgm:cxn modelId="{7877CE18-5161-4CD9-940A-ED1629274BF5}" type="presParOf" srcId="{0AD00530-1247-4775-B300-9EC82204DFD1}" destId="{16AAA4A8-F83D-4348-AF3B-1231D791543E}" srcOrd="6" destOrd="0" presId="urn:microsoft.com/office/officeart/2005/8/layout/default"/>
    <dgm:cxn modelId="{88411DE3-5905-4D2F-A193-CA5AC60A422F}" type="presParOf" srcId="{0AD00530-1247-4775-B300-9EC82204DFD1}" destId="{74B11BDB-1F0B-41E0-B6C5-9D0036E4EB28}" srcOrd="7" destOrd="0" presId="urn:microsoft.com/office/officeart/2005/8/layout/default"/>
    <dgm:cxn modelId="{24F5DB47-C50F-47B9-B227-B88387C6F36C}" type="presParOf" srcId="{0AD00530-1247-4775-B300-9EC82204DFD1}" destId="{8105593E-4D5D-440B-940E-557402388AAF}" srcOrd="8" destOrd="0" presId="urn:microsoft.com/office/officeart/2005/8/layout/default"/>
    <dgm:cxn modelId="{2B79A515-56AD-4316-BC7F-1A0E2EC0C4E6}" type="presParOf" srcId="{0AD00530-1247-4775-B300-9EC82204DFD1}" destId="{54909E72-CE8D-4F4E-BB33-F2D453BD39FF}" srcOrd="9" destOrd="0" presId="urn:microsoft.com/office/officeart/2005/8/layout/default"/>
    <dgm:cxn modelId="{9B3BC920-B0B6-49AE-9834-AFCC89186CD7}" type="presParOf" srcId="{0AD00530-1247-4775-B300-9EC82204DFD1}" destId="{5DE995B0-5B79-42B9-AAB8-8A14C9B39E97}" srcOrd="10" destOrd="0" presId="urn:microsoft.com/office/officeart/2005/8/layout/default"/>
    <dgm:cxn modelId="{7062D541-7356-4FCE-9387-EF8D154452F2}" type="presParOf" srcId="{0AD00530-1247-4775-B300-9EC82204DFD1}" destId="{22218C9A-4084-4633-B6A5-FC39B6F2D612}" srcOrd="11" destOrd="0" presId="urn:microsoft.com/office/officeart/2005/8/layout/default"/>
    <dgm:cxn modelId="{2B892356-ADB9-46E8-B872-F467DC86510E}" type="presParOf" srcId="{0AD00530-1247-4775-B300-9EC82204DFD1}" destId="{9514B20D-E213-4909-BF23-E91E567A28C2}" srcOrd="12"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FD692-9020-4E97-91CF-1936A12716D0}">
      <dsp:nvSpPr>
        <dsp:cNvPr id="0" name=""/>
        <dsp:cNvSpPr/>
      </dsp:nvSpPr>
      <dsp:spPr>
        <a:xfrm>
          <a:off x="2411" y="535215"/>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a:rPr>
            <a:t>أولوية تسديد رأس المال والأرباح</a:t>
          </a:r>
          <a:endParaRPr lang="en-US" sz="2000" kern="1200" dirty="0">
            <a:cs typeface="mohammad bold art 1"/>
          </a:endParaRPr>
        </a:p>
      </dsp:txBody>
      <dsp:txXfrm>
        <a:off x="2411" y="535215"/>
        <a:ext cx="1912739" cy="1147643"/>
      </dsp:txXfrm>
    </dsp:sp>
    <dsp:sp modelId="{B3707D66-4712-49B2-B786-7DDB5E02B6D0}">
      <dsp:nvSpPr>
        <dsp:cNvPr id="0" name=""/>
        <dsp:cNvSpPr/>
      </dsp:nvSpPr>
      <dsp:spPr>
        <a:xfrm>
          <a:off x="2106423" y="535215"/>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a:rPr>
            <a:t>حقوق التصويت</a:t>
          </a:r>
          <a:endParaRPr lang="en-US" sz="2000" kern="1200" dirty="0">
            <a:cs typeface="mohammad bold art 1"/>
          </a:endParaRPr>
        </a:p>
      </dsp:txBody>
      <dsp:txXfrm>
        <a:off x="2106423" y="535215"/>
        <a:ext cx="1912739" cy="1147643"/>
      </dsp:txXfrm>
    </dsp:sp>
    <dsp:sp modelId="{1E9CA483-ABFA-484C-85F1-368A7CC674EF}">
      <dsp:nvSpPr>
        <dsp:cNvPr id="0" name=""/>
        <dsp:cNvSpPr/>
      </dsp:nvSpPr>
      <dsp:spPr>
        <a:xfrm>
          <a:off x="4210436" y="535215"/>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a:rPr>
            <a:t>تجميع أو عدم تجميع  الأرباح </a:t>
          </a:r>
          <a:endParaRPr lang="en-US" sz="2000" kern="1200" dirty="0">
            <a:cs typeface="mohammad bold art 1"/>
          </a:endParaRPr>
        </a:p>
      </dsp:txBody>
      <dsp:txXfrm>
        <a:off x="4210436" y="535215"/>
        <a:ext cx="1912739" cy="1147643"/>
      </dsp:txXfrm>
    </dsp:sp>
    <dsp:sp modelId="{16AAA4A8-F83D-4348-AF3B-1231D791543E}">
      <dsp:nvSpPr>
        <dsp:cNvPr id="0" name=""/>
        <dsp:cNvSpPr/>
      </dsp:nvSpPr>
      <dsp:spPr>
        <a:xfrm>
          <a:off x="6314449" y="535215"/>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a:rPr>
            <a:t>الاسترداد</a:t>
          </a:r>
          <a:endParaRPr lang="en-US" sz="2000" kern="1200" dirty="0">
            <a:cs typeface="mohammad bold art 1"/>
          </a:endParaRPr>
        </a:p>
      </dsp:txBody>
      <dsp:txXfrm>
        <a:off x="6314449" y="535215"/>
        <a:ext cx="1912739" cy="1147643"/>
      </dsp:txXfrm>
    </dsp:sp>
    <dsp:sp modelId="{8105593E-4D5D-440B-940E-557402388AAF}">
      <dsp:nvSpPr>
        <dsp:cNvPr id="0" name=""/>
        <dsp:cNvSpPr/>
      </dsp:nvSpPr>
      <dsp:spPr>
        <a:xfrm>
          <a:off x="1054417" y="1874132"/>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smtClean="0">
              <a:cs typeface="mohammad bold art 1"/>
            </a:rPr>
            <a:t>حقوق التحويل</a:t>
          </a:r>
          <a:endParaRPr lang="en-US" sz="2000" kern="1200" dirty="0">
            <a:cs typeface="mohammad bold art 1"/>
          </a:endParaRPr>
        </a:p>
      </dsp:txBody>
      <dsp:txXfrm>
        <a:off x="1054417" y="1874132"/>
        <a:ext cx="1912739" cy="1147643"/>
      </dsp:txXfrm>
    </dsp:sp>
    <dsp:sp modelId="{5DE995B0-5B79-42B9-AAB8-8A14C9B39E97}">
      <dsp:nvSpPr>
        <dsp:cNvPr id="0" name=""/>
        <dsp:cNvSpPr/>
      </dsp:nvSpPr>
      <dsp:spPr>
        <a:xfrm>
          <a:off x="3158430" y="1874132"/>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dirty="0" smtClean="0">
              <a:cs typeface="mohammad bold art 1"/>
            </a:rPr>
            <a:t>المشاركة في فائض الأصول</a:t>
          </a:r>
          <a:endParaRPr lang="en-US" sz="2000" kern="1200" dirty="0">
            <a:cs typeface="mohammad bold art 1"/>
          </a:endParaRPr>
        </a:p>
      </dsp:txBody>
      <dsp:txXfrm>
        <a:off x="3158430" y="1874132"/>
        <a:ext cx="1912739" cy="1147643"/>
      </dsp:txXfrm>
    </dsp:sp>
    <dsp:sp modelId="{9514B20D-E213-4909-BF23-E91E567A28C2}">
      <dsp:nvSpPr>
        <dsp:cNvPr id="0" name=""/>
        <dsp:cNvSpPr/>
      </dsp:nvSpPr>
      <dsp:spPr>
        <a:xfrm>
          <a:off x="5262443" y="1874132"/>
          <a:ext cx="1912739" cy="114764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KW" sz="2000" kern="1200" smtClean="0">
              <a:cs typeface="mohammad bold art 1"/>
            </a:rPr>
            <a:t>المشاركة في الأرباح</a:t>
          </a:r>
          <a:endParaRPr lang="en-US" sz="2000" kern="1200">
            <a:cs typeface="mohammad bold art 1"/>
          </a:endParaRPr>
        </a:p>
      </dsp:txBody>
      <dsp:txXfrm>
        <a:off x="5262443" y="1874132"/>
        <a:ext cx="1912739" cy="114764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t>14/12/2015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1641838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140355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4148765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1641838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1641838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1641838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1641838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3553185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598616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3979117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3956854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900288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4156772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3972239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14/12/2015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14/12/2015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14/12/2015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14/12/2015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14/12/2015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14/12/2015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tiff"/><Relationship Id="rId9" Type="http://schemas.microsoft.com/office/2007/relationships/diagramDrawing" Target="../diagrams/drawing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ورشة عمل</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276872"/>
            <a:ext cx="6400800" cy="3528392"/>
          </a:xfrm>
        </p:spPr>
        <p:txBody>
          <a:bodyPr>
            <a:normAutofit lnSpcReduction="10000"/>
          </a:bodyPr>
          <a:lstStyle/>
          <a:p>
            <a:pPr rtl="1"/>
            <a:r>
              <a:rPr lang="ar-KW" sz="4800" b="1" dirty="0" smtClean="0">
                <a:solidFill>
                  <a:schemeClr val="tx2"/>
                </a:solidFill>
                <a:cs typeface="mohammad bold art 1" pitchFamily="2" charset="-78"/>
              </a:rPr>
              <a:t>أسهم الخزينة</a:t>
            </a:r>
          </a:p>
          <a:p>
            <a:pPr rtl="1"/>
            <a:r>
              <a:rPr lang="ar-KW" sz="4800" b="1" dirty="0" smtClean="0">
                <a:solidFill>
                  <a:schemeClr val="tx2"/>
                </a:solidFill>
                <a:cs typeface="mohammad bold art 1" pitchFamily="2" charset="-78"/>
              </a:rPr>
              <a:t>والأسهم الممتازة</a:t>
            </a:r>
          </a:p>
          <a:p>
            <a:pPr rtl="1"/>
            <a:endParaRPr lang="en-US" sz="3600" b="1" dirty="0" smtClean="0">
              <a:solidFill>
                <a:schemeClr val="tx2"/>
              </a:solidFill>
              <a:cs typeface="mohammad bold art 1" pitchFamily="2" charset="-78"/>
            </a:endParaRPr>
          </a:p>
          <a:p>
            <a:pPr rtl="1"/>
            <a:r>
              <a:rPr lang="ar-KW" sz="3600" b="1" dirty="0" smtClean="0">
                <a:solidFill>
                  <a:schemeClr val="tx2"/>
                </a:solidFill>
                <a:cs typeface="mohammad bold art 1" pitchFamily="2" charset="-78"/>
              </a:rPr>
              <a:t>إدارة </a:t>
            </a:r>
            <a:r>
              <a:rPr lang="ar-KW" sz="3600" b="1" dirty="0" smtClean="0">
                <a:solidFill>
                  <a:schemeClr val="tx2"/>
                </a:solidFill>
                <a:cs typeface="mohammad bold art 1" pitchFamily="2" charset="-78"/>
              </a:rPr>
              <a:t>تنظيم وحوكمة الشركات</a:t>
            </a:r>
          </a:p>
          <a:p>
            <a:pPr rtl="1"/>
            <a:r>
              <a:rPr lang="ar-KW" sz="2800" b="1" dirty="0" smtClean="0">
                <a:solidFill>
                  <a:schemeClr val="tx2"/>
                </a:solidFill>
                <a:cs typeface="mohammad bold art 1" pitchFamily="2" charset="-78"/>
              </a:rPr>
              <a:t>14 </a:t>
            </a:r>
            <a:r>
              <a:rPr lang="ar-KW" sz="2800" b="1" dirty="0">
                <a:solidFill>
                  <a:schemeClr val="tx2"/>
                </a:solidFill>
                <a:cs typeface="mohammad bold art 1" pitchFamily="2" charset="-78"/>
              </a:rPr>
              <a:t>ديسمبر 2015</a:t>
            </a: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824" y="457722"/>
            <a:ext cx="5938590" cy="1143000"/>
          </a:xfrm>
        </p:spPr>
        <p:txBody>
          <a:bodyPr>
            <a:normAutofit fontScale="90000"/>
          </a:bodyPr>
          <a:lstStyle/>
          <a:p>
            <a:pPr lvl="0" algn="r" rtl="1" fontAlgn="base">
              <a:spcAft>
                <a:spcPct val="0"/>
              </a:spcAft>
            </a:pPr>
            <a:r>
              <a:rPr lang="ar-KW" sz="4000" b="1" dirty="0" smtClean="0">
                <a:solidFill>
                  <a:schemeClr val="tx2"/>
                </a:solidFill>
                <a:latin typeface="Sakkal Majalla" pitchFamily="2" charset="-78"/>
                <a:cs typeface="mohammad bold art 1" pitchFamily="2" charset="-78"/>
              </a:rPr>
              <a:t>الحقوق المتعلقة بالأسهم الممتازة</a:t>
            </a:r>
            <a:r>
              <a:rPr lang="ar-KW" sz="3600" b="1" dirty="0">
                <a:solidFill>
                  <a:schemeClr val="tx2"/>
                </a:solidFill>
                <a:latin typeface="Sakkal Majalla" pitchFamily="2" charset="-78"/>
                <a:cs typeface="mohammad bold art 1" pitchFamily="2" charset="-78"/>
              </a:rPr>
              <a:t/>
            </a:r>
            <a:br>
              <a:rPr lang="ar-KW" sz="3600" b="1" dirty="0">
                <a:solidFill>
                  <a:schemeClr val="tx2"/>
                </a:solidFill>
                <a:latin typeface="Sakkal Majalla" pitchFamily="2" charset="-78"/>
                <a:cs typeface="mohammad bold art 1" pitchFamily="2" charset="-78"/>
              </a:rPr>
            </a:br>
            <a:endParaRPr lang="en-US" sz="36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10</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a:spLocks noGrp="1"/>
          </p:cNvSpPr>
          <p:nvPr>
            <p:ph idx="1"/>
          </p:nvPr>
        </p:nvSpPr>
        <p:spPr>
          <a:xfrm>
            <a:off x="456406" y="4869160"/>
            <a:ext cx="8229600" cy="1224135"/>
          </a:xfrm>
        </p:spPr>
        <p:txBody>
          <a:bodyPr>
            <a:normAutofit/>
          </a:bodyPr>
          <a:lstStyle/>
          <a:p>
            <a:pPr algn="just" rtl="1">
              <a:buFont typeface="Wingdings" panose="05000000000000000000" pitchFamily="2" charset="2"/>
              <a:buChar char="§"/>
            </a:pPr>
            <a:r>
              <a:rPr lang="ar-KW" sz="2400" dirty="0" smtClean="0">
                <a:solidFill>
                  <a:schemeClr val="tx2"/>
                </a:solidFill>
                <a:cs typeface="mohammad bold art 1" pitchFamily="2" charset="-78"/>
              </a:rPr>
              <a:t>لا يجوز </a:t>
            </a:r>
            <a:r>
              <a:rPr lang="ar-KW" sz="2400" dirty="0">
                <a:solidFill>
                  <a:schemeClr val="tx2"/>
                </a:solidFill>
                <a:cs typeface="mohammad bold art 1" pitchFamily="2" charset="-78"/>
              </a:rPr>
              <a:t>تعديل الامتيازات والحقوق والقيود المتعلقة بنوع محدد من الأسهم </a:t>
            </a:r>
            <a:r>
              <a:rPr lang="ar-KW" sz="2400" dirty="0" smtClean="0">
                <a:solidFill>
                  <a:schemeClr val="tx2"/>
                </a:solidFill>
                <a:cs typeface="mohammad bold art 1" pitchFamily="2" charset="-78"/>
              </a:rPr>
              <a:t>إلا بقرار الجمعية العامة غير العادية وبموافقة ثلثي </a:t>
            </a:r>
            <a:r>
              <a:rPr lang="ar-KW" sz="2400" dirty="0">
                <a:solidFill>
                  <a:schemeClr val="tx2"/>
                </a:solidFill>
                <a:cs typeface="mohammad bold art 1" pitchFamily="2" charset="-78"/>
              </a:rPr>
              <a:t>حاملي الأسهم </a:t>
            </a:r>
            <a:r>
              <a:rPr lang="ar-KW" sz="2400" dirty="0" smtClean="0">
                <a:solidFill>
                  <a:schemeClr val="tx2"/>
                </a:solidFill>
                <a:cs typeface="mohammad bold art 1" pitchFamily="2" charset="-78"/>
              </a:rPr>
              <a:t>الممتازة.</a:t>
            </a:r>
            <a:endParaRPr lang="en-US" sz="2400" dirty="0">
              <a:solidFill>
                <a:schemeClr val="tx2"/>
              </a:solidFill>
              <a:cs typeface="mohammad bold art 1" pitchFamily="2" charset="-78"/>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graphicFrame>
        <p:nvGraphicFramePr>
          <p:cNvPr id="14" name="Content Placeholder 11"/>
          <p:cNvGraphicFramePr>
            <a:graphicFrameLocks/>
          </p:cNvGraphicFramePr>
          <p:nvPr>
            <p:extLst>
              <p:ext uri="{D42A27DB-BD31-4B8C-83A1-F6EECF244321}">
                <p14:modId xmlns:p14="http://schemas.microsoft.com/office/powerpoint/2010/main" val="272103130"/>
              </p:ext>
            </p:extLst>
          </p:nvPr>
        </p:nvGraphicFramePr>
        <p:xfrm>
          <a:off x="457200" y="1412776"/>
          <a:ext cx="8229600" cy="355699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62927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رهن وتداول الأسهم الممتازة</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fontAlgn="base">
              <a:spcAft>
                <a:spcPct val="0"/>
              </a:spcAft>
              <a:buFont typeface="Wingdings" panose="05000000000000000000" pitchFamily="2" charset="2"/>
              <a:buChar char="§"/>
            </a:pPr>
            <a:r>
              <a:rPr lang="ar-KW" sz="2800" dirty="0" smtClean="0">
                <a:solidFill>
                  <a:schemeClr val="tx2"/>
                </a:solidFill>
                <a:cs typeface="mohammad bold art 1" pitchFamily="2" charset="-78"/>
              </a:rPr>
              <a:t>يجوز </a:t>
            </a:r>
            <a:r>
              <a:rPr lang="ar-KW" sz="2800" dirty="0">
                <a:solidFill>
                  <a:schemeClr val="tx2"/>
                </a:solidFill>
                <a:cs typeface="mohammad bold art 1" pitchFamily="2" charset="-78"/>
              </a:rPr>
              <a:t>رهن الأسهم الممتازة وفقاً للقواعد المعمول بها بشأن رهن الأوراق المالية في كتاب التعامل في الأوراق المالية</a:t>
            </a:r>
            <a:r>
              <a:rPr lang="ar-KW" sz="2800" dirty="0" smtClean="0">
                <a:solidFill>
                  <a:schemeClr val="tx2"/>
                </a:solidFill>
                <a:cs typeface="mohammad bold art 1" pitchFamily="2" charset="-78"/>
              </a:rPr>
              <a:t>.</a:t>
            </a:r>
          </a:p>
          <a:p>
            <a:pPr algn="r" rtl="1" fontAlgn="base">
              <a:spcAft>
                <a:spcPct val="0"/>
              </a:spcAft>
              <a:buFont typeface="Wingdings" panose="05000000000000000000" pitchFamily="2" charset="2"/>
              <a:buChar char="§"/>
            </a:pPr>
            <a:endParaRPr lang="ar-KW" sz="2800" dirty="0">
              <a:solidFill>
                <a:schemeClr val="tx2"/>
              </a:solidFill>
              <a:cs typeface="mohammad bold art 1" pitchFamily="2" charset="-78"/>
            </a:endParaRPr>
          </a:p>
          <a:p>
            <a:pPr algn="just" rtl="1" fontAlgn="base">
              <a:spcAft>
                <a:spcPct val="0"/>
              </a:spcAft>
              <a:buFont typeface="Wingdings" panose="05000000000000000000" pitchFamily="2" charset="2"/>
              <a:buChar char="§"/>
            </a:pPr>
            <a:r>
              <a:rPr lang="ar-KW" sz="2800" dirty="0">
                <a:solidFill>
                  <a:schemeClr val="tx2"/>
                </a:solidFill>
                <a:cs typeface="mohammad bold art 1" pitchFamily="2" charset="-78"/>
              </a:rPr>
              <a:t>يخضع تداول الأسهم الممتازة لأحكام تداول الأوراق المالية المنصوص عليها في </a:t>
            </a:r>
            <a:r>
              <a:rPr lang="ar-KW" sz="2800" dirty="0" smtClean="0">
                <a:solidFill>
                  <a:schemeClr val="tx2"/>
                </a:solidFill>
                <a:cs typeface="mohammad bold art 1" pitchFamily="2" charset="-78"/>
              </a:rPr>
              <a:t>اللائحة التنفيذية لقانون الهيئة.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11</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884348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449152"/>
            <a:ext cx="5876925" cy="778098"/>
          </a:xfrm>
        </p:spPr>
        <p:txBody>
          <a:bodyPr>
            <a:no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
            </a:r>
            <a:br>
              <a:rPr lang="ar-KW" sz="3600" b="1" dirty="0" smtClean="0">
                <a:solidFill>
                  <a:schemeClr val="tx2"/>
                </a:solidFill>
                <a:latin typeface="Sakkal Majalla" pitchFamily="2" charset="-78"/>
                <a:cs typeface="mohammad bold art 1" pitchFamily="2" charset="-78"/>
              </a:rPr>
            </a:br>
            <a:r>
              <a:rPr lang="ar-KW" sz="3600" b="1" dirty="0" smtClean="0">
                <a:solidFill>
                  <a:schemeClr val="tx2"/>
                </a:solidFill>
                <a:latin typeface="Sakkal Majalla" pitchFamily="2" charset="-78"/>
                <a:cs typeface="mohammad bold art 1" pitchFamily="2" charset="-78"/>
              </a:rPr>
              <a:t>الالتزامات المستمرة والإخطارات</a:t>
            </a:r>
            <a:r>
              <a:rPr lang="ar-KW" sz="3600" b="1" dirty="0">
                <a:solidFill>
                  <a:schemeClr val="tx2"/>
                </a:solidFill>
                <a:latin typeface="Sakkal Majalla" pitchFamily="2" charset="-78"/>
                <a:cs typeface="mohammad bold art 1" pitchFamily="2" charset="-78"/>
              </a:rPr>
              <a:t/>
            </a:r>
            <a:br>
              <a:rPr lang="ar-KW" sz="3600" b="1" dirty="0">
                <a:solidFill>
                  <a:schemeClr val="tx2"/>
                </a:solidFill>
                <a:latin typeface="Sakkal Majalla" pitchFamily="2" charset="-78"/>
                <a:cs typeface="mohammad bold art 1" pitchFamily="2" charset="-78"/>
              </a:rPr>
            </a:b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
            </a:pPr>
            <a:r>
              <a:rPr lang="ar-KW" sz="2800" b="1" u="sng" dirty="0" smtClean="0">
                <a:solidFill>
                  <a:schemeClr val="tx2"/>
                </a:solidFill>
                <a:cs typeface="mohammad bold art 1" pitchFamily="2" charset="-78"/>
              </a:rPr>
              <a:t>الإفصاح</a:t>
            </a:r>
            <a:r>
              <a:rPr lang="ar-KW" sz="2800" b="1" dirty="0" smtClean="0">
                <a:solidFill>
                  <a:schemeClr val="tx2"/>
                </a:solidFill>
                <a:cs typeface="mohammad bold art 1" pitchFamily="2" charset="-78"/>
              </a:rPr>
              <a:t>:</a:t>
            </a:r>
            <a:r>
              <a:rPr lang="ar-KW" sz="2800" dirty="0" smtClean="0">
                <a:solidFill>
                  <a:schemeClr val="tx2"/>
                </a:solidFill>
                <a:cs typeface="mohammad bold art 1" pitchFamily="2" charset="-78"/>
              </a:rPr>
              <a:t> يلتزم المصدر بشروط </a:t>
            </a:r>
            <a:r>
              <a:rPr lang="ar-KW" sz="2800" dirty="0">
                <a:solidFill>
                  <a:schemeClr val="tx2"/>
                </a:solidFill>
                <a:cs typeface="mohammad bold art 1" pitchFamily="2" charset="-78"/>
              </a:rPr>
              <a:t>الإفصاح التي تصدرها الهيئة </a:t>
            </a:r>
            <a:r>
              <a:rPr lang="ar-KW" sz="2800" dirty="0" smtClean="0">
                <a:solidFill>
                  <a:schemeClr val="tx2"/>
                </a:solidFill>
                <a:cs typeface="mohammad bold art 1" pitchFamily="2" charset="-78"/>
              </a:rPr>
              <a:t>أو أي </a:t>
            </a:r>
            <a:r>
              <a:rPr lang="ar-KW" sz="2800" dirty="0">
                <a:solidFill>
                  <a:schemeClr val="tx2"/>
                </a:solidFill>
                <a:cs typeface="mohammad bold art 1" pitchFamily="2" charset="-78"/>
              </a:rPr>
              <a:t>جهة رقابية أخرى.</a:t>
            </a:r>
          </a:p>
          <a:p>
            <a:pPr algn="just" rtl="1">
              <a:buFont typeface="Wingdings" panose="05000000000000000000" pitchFamily="2" charset="2"/>
              <a:buChar char="§"/>
            </a:pPr>
            <a:r>
              <a:rPr lang="ar-KW" sz="2800" b="1" u="sng" dirty="0" smtClean="0">
                <a:solidFill>
                  <a:schemeClr val="tx2"/>
                </a:solidFill>
                <a:cs typeface="mohammad bold art 1" pitchFamily="2" charset="-78"/>
              </a:rPr>
              <a:t>الإخطارات</a:t>
            </a:r>
            <a:r>
              <a:rPr lang="ar-KW" sz="2800" b="1" dirty="0" smtClean="0">
                <a:solidFill>
                  <a:schemeClr val="tx2"/>
                </a:solidFill>
                <a:cs typeface="mohammad bold art 1" pitchFamily="2" charset="-78"/>
              </a:rPr>
              <a:t>:</a:t>
            </a:r>
            <a:r>
              <a:rPr lang="ar-KW" sz="2800" dirty="0" smtClean="0">
                <a:solidFill>
                  <a:schemeClr val="tx2"/>
                </a:solidFill>
                <a:cs typeface="mohammad bold art 1" pitchFamily="2" charset="-78"/>
              </a:rPr>
              <a:t> </a:t>
            </a:r>
            <a:r>
              <a:rPr lang="ar-KW" sz="2800" dirty="0">
                <a:solidFill>
                  <a:schemeClr val="tx2"/>
                </a:solidFill>
                <a:cs typeface="mohammad bold art 1" pitchFamily="2" charset="-78"/>
              </a:rPr>
              <a:t>يقوم </a:t>
            </a:r>
            <a:r>
              <a:rPr lang="ar-KW" sz="2800" dirty="0" smtClean="0">
                <a:solidFill>
                  <a:schemeClr val="tx2"/>
                </a:solidFill>
                <a:cs typeface="mohammad bold art 1" pitchFamily="2" charset="-78"/>
              </a:rPr>
              <a:t>المصدر بعد </a:t>
            </a:r>
            <a:r>
              <a:rPr lang="ar-KW" sz="2800" dirty="0">
                <a:solidFill>
                  <a:schemeClr val="tx2"/>
                </a:solidFill>
                <a:cs typeface="mohammad bold art 1" pitchFamily="2" charset="-78"/>
              </a:rPr>
              <a:t>موافقة مجلس إدارته أو الجمعية العامة غير العادية للمصدر أو اجتماع حاملي الأسهم الممتازة بإخطار الهيئة بأي تغييرات جوهرية.</a:t>
            </a:r>
          </a:p>
          <a:p>
            <a:pPr algn="just" rtl="1">
              <a:buFont typeface="Wingdings" panose="05000000000000000000" pitchFamily="2" charset="2"/>
              <a:buChar char="§"/>
            </a:pPr>
            <a:r>
              <a:rPr lang="ar-KW" sz="2800" b="1" u="sng" dirty="0" smtClean="0">
                <a:solidFill>
                  <a:schemeClr val="tx2"/>
                </a:solidFill>
                <a:cs typeface="mohammad bold art 1" pitchFamily="2" charset="-78"/>
              </a:rPr>
              <a:t>البيانات </a:t>
            </a:r>
            <a:r>
              <a:rPr lang="ar-KW" sz="2800" b="1" u="sng" dirty="0">
                <a:solidFill>
                  <a:schemeClr val="tx2"/>
                </a:solidFill>
                <a:cs typeface="mohammad bold art 1" pitchFamily="2" charset="-78"/>
              </a:rPr>
              <a:t>المالية</a:t>
            </a:r>
            <a:r>
              <a:rPr lang="ar-KW" sz="2800" b="1" dirty="0">
                <a:solidFill>
                  <a:schemeClr val="tx2"/>
                </a:solidFill>
                <a:cs typeface="mohammad bold art 1" pitchFamily="2" charset="-78"/>
              </a:rPr>
              <a:t>:</a:t>
            </a:r>
            <a:r>
              <a:rPr lang="ar-KW" sz="2800" dirty="0">
                <a:solidFill>
                  <a:schemeClr val="tx2"/>
                </a:solidFill>
                <a:cs typeface="mohammad bold art 1" pitchFamily="2" charset="-78"/>
              </a:rPr>
              <a:t> يقوم المصدر خلال مدة الأسهم الممتازة بتقديم بيانات مالية سنوية مدققة بالإضافة إلى التقرير السنوي إلى الهيئة.</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12</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954736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13</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p:txBody>
          <a:bodyPr>
            <a:normAutofit/>
          </a:bodyPr>
          <a:lstStyle/>
          <a:p>
            <a:pPr marL="0" lvl="0" indent="0" algn="r" rtl="1">
              <a:buNone/>
            </a:pPr>
            <a:endParaRPr lang="ar-KW" sz="4800" b="1" dirty="0" smtClean="0">
              <a:solidFill>
                <a:schemeClr val="tx2"/>
              </a:solidFill>
              <a:cs typeface="mohammad bold art 1" pitchFamily="2" charset="-78"/>
            </a:endParaRPr>
          </a:p>
          <a:p>
            <a:pPr marL="0" lvl="0" indent="0" algn="ctr" rtl="1">
              <a:buNone/>
            </a:pPr>
            <a:r>
              <a:rPr lang="ar-KW" sz="4800" b="1" dirty="0" smtClean="0">
                <a:solidFill>
                  <a:schemeClr val="tx2"/>
                </a:solidFill>
                <a:latin typeface="Sakkal Majalla" pitchFamily="2" charset="-78"/>
                <a:cs typeface="mohammad bold art 1" pitchFamily="2" charset="-78"/>
              </a:rPr>
              <a:t>أسهم الخزينة</a:t>
            </a:r>
            <a:endParaRPr lang="en-US" sz="4800" dirty="0">
              <a:cs typeface="mohammad bold art 1" pitchFamily="2" charset="-78"/>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4032456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485800"/>
            <a:ext cx="5876925" cy="809601"/>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نطاق التطبيق وأهم الاختلافات</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
            </a:pPr>
            <a:r>
              <a:rPr lang="ar-KW" sz="2800" b="1" dirty="0">
                <a:solidFill>
                  <a:schemeClr val="tx2"/>
                </a:solidFill>
                <a:cs typeface="mohammad bold art 1" pitchFamily="2" charset="-78"/>
              </a:rPr>
              <a:t>تسري أحكام </a:t>
            </a:r>
            <a:r>
              <a:rPr lang="ar-KW" sz="2800" b="1" dirty="0" smtClean="0">
                <a:solidFill>
                  <a:schemeClr val="tx2"/>
                </a:solidFill>
                <a:cs typeface="mohammad bold art 1" pitchFamily="2" charset="-78"/>
              </a:rPr>
              <a:t>الفصل الرابع عشر من كتاب التعامل في الأوراق المالية </a:t>
            </a:r>
            <a:r>
              <a:rPr lang="ar-KW" sz="2800" b="1" dirty="0">
                <a:solidFill>
                  <a:schemeClr val="tx2"/>
                </a:solidFill>
                <a:cs typeface="mohammad bold art 1" pitchFamily="2" charset="-78"/>
              </a:rPr>
              <a:t>على جميع شركات المساهمة العامة والمقفلة، باستثناء </a:t>
            </a:r>
            <a:r>
              <a:rPr lang="ar-KW" sz="2800" b="1" dirty="0" smtClean="0">
                <a:solidFill>
                  <a:schemeClr val="tx2"/>
                </a:solidFill>
                <a:cs typeface="mohammad bold art 1" pitchFamily="2" charset="-78"/>
              </a:rPr>
              <a:t>الوحدات الخاضعة </a:t>
            </a:r>
            <a:r>
              <a:rPr lang="ar-KW" sz="2800" b="1" dirty="0">
                <a:solidFill>
                  <a:schemeClr val="tx2"/>
                </a:solidFill>
                <a:cs typeface="mohammad bold art 1" pitchFamily="2" charset="-78"/>
              </a:rPr>
              <a:t>لرقابة البنك المركزي</a:t>
            </a:r>
            <a:r>
              <a:rPr lang="ar-KW" sz="2800" b="1" dirty="0" smtClean="0">
                <a:solidFill>
                  <a:schemeClr val="tx2"/>
                </a:solidFill>
                <a:cs typeface="mohammad bold art 1" pitchFamily="2" charset="-78"/>
              </a:rPr>
              <a:t>.</a:t>
            </a:r>
          </a:p>
          <a:p>
            <a:pPr algn="just" rtl="1">
              <a:buFont typeface="Wingdings" panose="05000000000000000000" pitchFamily="2" charset="2"/>
              <a:buChar char="§"/>
            </a:pPr>
            <a:r>
              <a:rPr lang="ar-KW" sz="2800" b="1" dirty="0" smtClean="0">
                <a:solidFill>
                  <a:schemeClr val="tx2"/>
                </a:solidFill>
                <a:cs typeface="mohammad bold art 1" pitchFamily="2" charset="-78"/>
              </a:rPr>
              <a:t>تم السماح - في هذا الإصدار - للشركات غير المدرجة بشراء أو بيع أسهمها وفقاً للأحكام المنصوص عليها في هذا الفصل.</a:t>
            </a:r>
            <a:endParaRPr lang="en-US" sz="2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14</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02443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1465" y="116632"/>
            <a:ext cx="5876925" cy="671735"/>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
            </a:r>
            <a:br>
              <a:rPr lang="ar-KW" sz="3600" b="1" dirty="0" smtClean="0">
                <a:solidFill>
                  <a:schemeClr val="tx2"/>
                </a:solidFill>
                <a:latin typeface="Sakkal Majalla" pitchFamily="2" charset="-78"/>
                <a:cs typeface="mohammad bold art 1" pitchFamily="2" charset="-78"/>
              </a:rPr>
            </a:br>
            <a:r>
              <a:rPr lang="ar-KW" sz="3600" b="1" dirty="0" smtClean="0">
                <a:solidFill>
                  <a:schemeClr val="tx2"/>
                </a:solidFill>
                <a:latin typeface="Sakkal Majalla" pitchFamily="2" charset="-78"/>
                <a:cs typeface="mohammad bold art 1" pitchFamily="2" charset="-78"/>
              </a:rPr>
              <a:t>استخدامات أسهم الخزينة</a:t>
            </a:r>
            <a:br>
              <a:rPr lang="ar-KW" sz="3600" b="1" dirty="0" smtClean="0">
                <a:solidFill>
                  <a:schemeClr val="tx2"/>
                </a:solidFill>
                <a:latin typeface="Sakkal Majalla" pitchFamily="2" charset="-78"/>
                <a:cs typeface="mohammad bold art 1" pitchFamily="2" charset="-78"/>
              </a:rPr>
            </a:br>
            <a:r>
              <a:rPr lang="ar-KW" sz="3600" b="1" dirty="0">
                <a:solidFill>
                  <a:schemeClr val="tx2"/>
                </a:solidFill>
                <a:latin typeface="Sakkal Majalla" pitchFamily="2" charset="-78"/>
                <a:cs typeface="mohammad bold art 1" pitchFamily="2" charset="-78"/>
              </a:rPr>
              <a:t>(</a:t>
            </a:r>
            <a:r>
              <a:rPr lang="ar-KW" sz="3600" b="1" dirty="0" smtClean="0">
                <a:solidFill>
                  <a:schemeClr val="tx2"/>
                </a:solidFill>
                <a:latin typeface="Sakkal Majalla" pitchFamily="2" charset="-78"/>
                <a:cs typeface="mohammad bold art 1" pitchFamily="2" charset="-78"/>
              </a:rPr>
              <a:t>للشركات المدرجة)</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268760"/>
            <a:ext cx="8001000" cy="4723670"/>
          </a:xfrm>
        </p:spPr>
        <p:txBody>
          <a:bodyPr>
            <a:noAutofit/>
          </a:bodyPr>
          <a:lstStyle/>
          <a:p>
            <a:pPr marL="514350" indent="-514350" algn="just" rtl="1">
              <a:buFont typeface="+mj-lt"/>
              <a:buAutoNum type="arabicPeriod"/>
            </a:pPr>
            <a:r>
              <a:rPr lang="ar-KW" sz="2400" dirty="0" smtClean="0">
                <a:solidFill>
                  <a:schemeClr val="tx2"/>
                </a:solidFill>
                <a:cs typeface="mohammad bold art 1" pitchFamily="2" charset="-78"/>
              </a:rPr>
              <a:t>الحفاظ </a:t>
            </a:r>
            <a:r>
              <a:rPr lang="ar-KW" sz="2400" dirty="0">
                <a:solidFill>
                  <a:schemeClr val="tx2"/>
                </a:solidFill>
                <a:cs typeface="mohammad bold art 1" pitchFamily="2" charset="-78"/>
              </a:rPr>
              <a:t>على استقرار سعر سهم الشركة</a:t>
            </a:r>
            <a:r>
              <a:rPr lang="ar-KW" sz="2400" dirty="0" smtClean="0">
                <a:solidFill>
                  <a:schemeClr val="tx2"/>
                </a:solidFill>
                <a:cs typeface="mohammad bold art 1" pitchFamily="2" charset="-78"/>
              </a:rPr>
              <a:t>.</a:t>
            </a:r>
          </a:p>
          <a:p>
            <a:pPr marL="514350" indent="-514350" algn="just" rtl="1">
              <a:buFont typeface="+mj-lt"/>
              <a:buAutoNum type="arabicPeriod"/>
            </a:pPr>
            <a:r>
              <a:rPr lang="ar-KW" sz="2400" dirty="0" smtClean="0">
                <a:solidFill>
                  <a:schemeClr val="tx2"/>
                </a:solidFill>
                <a:cs typeface="mohammad bold art 1" pitchFamily="2" charset="-78"/>
              </a:rPr>
              <a:t> تخفيض رأس المال المدفوع للشركة.</a:t>
            </a:r>
          </a:p>
          <a:p>
            <a:pPr marL="514350" indent="-514350" algn="just" rtl="1">
              <a:buFont typeface="+mj-lt"/>
              <a:buAutoNum type="arabicPeriod"/>
            </a:pPr>
            <a:r>
              <a:rPr lang="ar-KW" sz="2400" dirty="0" smtClean="0">
                <a:solidFill>
                  <a:schemeClr val="tx2"/>
                </a:solidFill>
                <a:cs typeface="mohammad bold art 1" pitchFamily="2" charset="-78"/>
              </a:rPr>
              <a:t>استيفاء </a:t>
            </a:r>
            <a:r>
              <a:rPr lang="ar-KW" sz="2400" dirty="0">
                <a:solidFill>
                  <a:schemeClr val="tx2"/>
                </a:solidFill>
                <a:cs typeface="mohammad bold art 1" pitchFamily="2" charset="-78"/>
              </a:rPr>
              <a:t>الشركة لدين مقابل هذه الأسهم.</a:t>
            </a:r>
          </a:p>
          <a:p>
            <a:pPr marL="514350" indent="-514350" algn="just" rtl="1">
              <a:buFont typeface="+mj-lt"/>
              <a:buAutoNum type="arabicPeriod"/>
            </a:pPr>
            <a:r>
              <a:rPr lang="ar-KW" sz="2400" dirty="0" smtClean="0">
                <a:solidFill>
                  <a:schemeClr val="tx2"/>
                </a:solidFill>
                <a:cs typeface="mohammad bold art 1" pitchFamily="2" charset="-78"/>
              </a:rPr>
              <a:t>سداد </a:t>
            </a:r>
            <a:r>
              <a:rPr lang="ar-KW" sz="2400" dirty="0">
                <a:solidFill>
                  <a:schemeClr val="tx2"/>
                </a:solidFill>
                <a:cs typeface="mohammad bold art 1" pitchFamily="2" charset="-78"/>
              </a:rPr>
              <a:t>دين قائم على الشركة لصالح الغير.</a:t>
            </a:r>
          </a:p>
          <a:p>
            <a:pPr marL="514350" indent="-514350" algn="just" rtl="1">
              <a:buFont typeface="+mj-lt"/>
              <a:buAutoNum type="arabicPeriod"/>
            </a:pPr>
            <a:r>
              <a:rPr lang="ar-KW" sz="2400" dirty="0" smtClean="0">
                <a:solidFill>
                  <a:schemeClr val="tx2"/>
                </a:solidFill>
                <a:cs typeface="mohammad bold art 1" pitchFamily="2" charset="-78"/>
              </a:rPr>
              <a:t>توزيعها </a:t>
            </a:r>
            <a:r>
              <a:rPr lang="ar-KW" sz="2400" dirty="0">
                <a:solidFill>
                  <a:schemeClr val="tx2"/>
                </a:solidFill>
                <a:cs typeface="mohammad bold art 1" pitchFamily="2" charset="-78"/>
              </a:rPr>
              <a:t>على مساهمي الشركة كأسهم منحة دون أن يترتب على ذلك زيادة في </a:t>
            </a:r>
            <a:r>
              <a:rPr lang="ar-KW" sz="2400" dirty="0" smtClean="0">
                <a:solidFill>
                  <a:schemeClr val="tx2"/>
                </a:solidFill>
                <a:cs typeface="mohammad bold art 1" pitchFamily="2" charset="-78"/>
              </a:rPr>
              <a:t>رأس المال </a:t>
            </a:r>
            <a:r>
              <a:rPr lang="ar-KW" sz="2400" dirty="0">
                <a:solidFill>
                  <a:schemeClr val="tx2"/>
                </a:solidFill>
                <a:cs typeface="mohammad bold art 1" pitchFamily="2" charset="-78"/>
              </a:rPr>
              <a:t>أو زيادة في عدد الأسهم المصدرة.</a:t>
            </a:r>
          </a:p>
          <a:p>
            <a:pPr marL="514350" indent="-514350" algn="just" rtl="1">
              <a:buFont typeface="+mj-lt"/>
              <a:buAutoNum type="arabicPeriod"/>
            </a:pPr>
            <a:r>
              <a:rPr lang="ar-KW" sz="2400" dirty="0" smtClean="0">
                <a:solidFill>
                  <a:schemeClr val="tx2"/>
                </a:solidFill>
                <a:cs typeface="mohammad bold art 1" pitchFamily="2" charset="-78"/>
              </a:rPr>
              <a:t>عمليات </a:t>
            </a:r>
            <a:r>
              <a:rPr lang="ar-KW" sz="2400" dirty="0">
                <a:solidFill>
                  <a:schemeClr val="tx2"/>
                </a:solidFill>
                <a:cs typeface="mohammad bold art 1" pitchFamily="2" charset="-78"/>
              </a:rPr>
              <a:t>المبادلة في حالات الاندماج والاستحواذ على شركات أخرى.</a:t>
            </a:r>
          </a:p>
          <a:p>
            <a:pPr marL="514350" indent="-514350" algn="just" rtl="1">
              <a:buFont typeface="+mj-lt"/>
              <a:buAutoNum type="arabicPeriod"/>
            </a:pPr>
            <a:r>
              <a:rPr lang="ar-KW" sz="2400" dirty="0" smtClean="0">
                <a:solidFill>
                  <a:schemeClr val="tx2"/>
                </a:solidFill>
                <a:cs typeface="mohammad bold art 1" pitchFamily="2" charset="-78"/>
              </a:rPr>
              <a:t>توزيعها </a:t>
            </a:r>
            <a:r>
              <a:rPr lang="ar-KW" sz="2400" dirty="0">
                <a:solidFill>
                  <a:schemeClr val="tx2"/>
                </a:solidFill>
                <a:cs typeface="mohammad bold art 1" pitchFamily="2" charset="-78"/>
              </a:rPr>
              <a:t>كلها أو بعضها على العاملين في الشركة وذلك ضمن برنامج خيار </a:t>
            </a:r>
            <a:r>
              <a:rPr lang="ar-KW" sz="2400" dirty="0" smtClean="0">
                <a:solidFill>
                  <a:schemeClr val="tx2"/>
                </a:solidFill>
                <a:cs typeface="mohammad bold art 1" pitchFamily="2" charset="-78"/>
              </a:rPr>
              <a:t>الأسهم للموظفين</a:t>
            </a:r>
            <a:r>
              <a:rPr lang="ar-KW" sz="2400" dirty="0">
                <a:solidFill>
                  <a:schemeClr val="tx2"/>
                </a:solidFill>
                <a:cs typeface="mohammad bold art 1" pitchFamily="2" charset="-78"/>
              </a:rPr>
              <a:t>، بشرط موافقة الجمعية العامة، ووفقاً للقواعد المنظمة لذلك </a:t>
            </a:r>
            <a:r>
              <a:rPr lang="ar-KW" sz="2400" dirty="0" smtClean="0">
                <a:solidFill>
                  <a:schemeClr val="tx2"/>
                </a:solidFill>
                <a:cs typeface="mohammad bold art 1" pitchFamily="2" charset="-78"/>
              </a:rPr>
              <a:t>والمعتمدة من </a:t>
            </a:r>
            <a:r>
              <a:rPr lang="ar-KW" sz="2400" dirty="0">
                <a:solidFill>
                  <a:schemeClr val="tx2"/>
                </a:solidFill>
                <a:cs typeface="mohammad bold art 1" pitchFamily="2" charset="-78"/>
              </a:rPr>
              <a:t>قبل الجمعية العامة للشركة</a:t>
            </a:r>
            <a:r>
              <a:rPr lang="ar-KW" sz="2400" dirty="0" smtClean="0">
                <a:solidFill>
                  <a:schemeClr val="tx2"/>
                </a:solidFill>
                <a:cs typeface="mohammad bold art 1" pitchFamily="2" charset="-78"/>
              </a:rPr>
              <a:t>.</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15</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869524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1465" y="260648"/>
            <a:ext cx="5876925" cy="925820"/>
          </a:xfrm>
        </p:spPr>
        <p:txBody>
          <a:bodyPr>
            <a:normAutofit fontScale="90000"/>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
            </a:r>
            <a:br>
              <a:rPr lang="ar-KW" sz="3600" b="1" dirty="0" smtClean="0">
                <a:solidFill>
                  <a:schemeClr val="tx2"/>
                </a:solidFill>
                <a:latin typeface="Sakkal Majalla" pitchFamily="2" charset="-78"/>
                <a:cs typeface="mohammad bold art 1" pitchFamily="2" charset="-78"/>
              </a:rPr>
            </a:br>
            <a:r>
              <a:rPr lang="ar-KW" sz="3600" b="1" dirty="0" smtClean="0">
                <a:solidFill>
                  <a:schemeClr val="tx2"/>
                </a:solidFill>
                <a:latin typeface="Sakkal Majalla" pitchFamily="2" charset="-78"/>
                <a:cs typeface="mohammad bold art 1" pitchFamily="2" charset="-78"/>
              </a:rPr>
              <a:t>استخدامات أسهم الخزينة</a:t>
            </a:r>
            <a:br>
              <a:rPr lang="ar-KW" sz="3600" b="1" dirty="0" smtClean="0">
                <a:solidFill>
                  <a:schemeClr val="tx2"/>
                </a:solidFill>
                <a:latin typeface="Sakkal Majalla" pitchFamily="2" charset="-78"/>
                <a:cs typeface="mohammad bold art 1" pitchFamily="2" charset="-78"/>
              </a:rPr>
            </a:br>
            <a:r>
              <a:rPr lang="ar-KW" sz="3600" b="1" dirty="0" smtClean="0">
                <a:solidFill>
                  <a:schemeClr val="tx2"/>
                </a:solidFill>
                <a:latin typeface="Sakkal Majalla" pitchFamily="2" charset="-78"/>
                <a:cs typeface="mohammad bold art 1" pitchFamily="2" charset="-78"/>
              </a:rPr>
              <a:t>(للشركات غير المدرجة)			</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just" rtl="1">
              <a:buNone/>
            </a:pPr>
            <a:r>
              <a:rPr lang="ar-KW" sz="2800" b="1" dirty="0" smtClean="0">
                <a:solidFill>
                  <a:schemeClr val="tx2"/>
                </a:solidFill>
                <a:cs typeface="mohammad bold art 1" pitchFamily="2" charset="-78"/>
              </a:rPr>
              <a:t>لا </a:t>
            </a:r>
            <a:r>
              <a:rPr lang="ar-KW" sz="2800" b="1" dirty="0">
                <a:solidFill>
                  <a:schemeClr val="tx2"/>
                </a:solidFill>
                <a:cs typeface="mohammad bold art 1" pitchFamily="2" charset="-78"/>
              </a:rPr>
              <a:t>يجوز للشركات غير المدرجة أن تتصرف في أسهمها في </a:t>
            </a:r>
            <a:r>
              <a:rPr lang="ar-KW" sz="2800" b="1" dirty="0" smtClean="0">
                <a:solidFill>
                  <a:schemeClr val="tx2"/>
                </a:solidFill>
                <a:cs typeface="mohammad bold art 1" pitchFamily="2" charset="-78"/>
              </a:rPr>
              <a:t>أي من الحالات التالية:</a:t>
            </a:r>
          </a:p>
          <a:p>
            <a:pPr marL="0" indent="0" algn="just" rtl="1">
              <a:buNone/>
            </a:pPr>
            <a:endParaRPr lang="ar-KW" sz="1200" b="1" dirty="0" smtClean="0">
              <a:solidFill>
                <a:schemeClr val="tx2"/>
              </a:solidFill>
              <a:cs typeface="mohammad bold art 1" pitchFamily="2" charset="-78"/>
            </a:endParaRPr>
          </a:p>
          <a:p>
            <a:pPr marL="514350" indent="-514350" algn="just" rtl="1">
              <a:buFont typeface="+mj-lt"/>
              <a:buAutoNum type="arabicPeriod"/>
            </a:pPr>
            <a:r>
              <a:rPr lang="ar-KW" sz="2800" dirty="0">
                <a:solidFill>
                  <a:schemeClr val="tx2"/>
                </a:solidFill>
                <a:cs typeface="mohammad bold art 1" pitchFamily="2" charset="-78"/>
              </a:rPr>
              <a:t>الحفاظ على استقرار سعر سهم الشركة</a:t>
            </a:r>
            <a:r>
              <a:rPr lang="ar-KW" sz="2800" dirty="0" smtClean="0">
                <a:solidFill>
                  <a:schemeClr val="tx2"/>
                </a:solidFill>
                <a:cs typeface="mohammad bold art 1" pitchFamily="2" charset="-78"/>
              </a:rPr>
              <a:t>.</a:t>
            </a:r>
          </a:p>
          <a:p>
            <a:pPr marL="0" indent="0" algn="just" rtl="1">
              <a:buNone/>
            </a:pPr>
            <a:endParaRPr lang="ar-KW" sz="2800" dirty="0">
              <a:solidFill>
                <a:schemeClr val="tx2"/>
              </a:solidFill>
              <a:cs typeface="mohammad bold art 1" pitchFamily="2" charset="-78"/>
            </a:endParaRPr>
          </a:p>
          <a:p>
            <a:pPr marL="514350" indent="-514350" algn="just" rtl="1">
              <a:buFont typeface="+mj-lt"/>
              <a:buAutoNum type="arabicPeriod" startAt="3"/>
            </a:pPr>
            <a:r>
              <a:rPr lang="ar-KW" sz="2800" dirty="0" smtClean="0">
                <a:solidFill>
                  <a:schemeClr val="tx2"/>
                </a:solidFill>
                <a:cs typeface="mohammad bold art 1" pitchFamily="2" charset="-78"/>
              </a:rPr>
              <a:t>استيفاء </a:t>
            </a:r>
            <a:r>
              <a:rPr lang="ar-KW" sz="2800" dirty="0">
                <a:solidFill>
                  <a:schemeClr val="tx2"/>
                </a:solidFill>
                <a:cs typeface="mohammad bold art 1" pitchFamily="2" charset="-78"/>
              </a:rPr>
              <a:t>الشركة لدين مقابل هذه </a:t>
            </a:r>
            <a:r>
              <a:rPr lang="ar-KW" sz="2800" dirty="0" smtClean="0">
                <a:solidFill>
                  <a:schemeClr val="tx2"/>
                </a:solidFill>
                <a:cs typeface="mohammad bold art 1" pitchFamily="2" charset="-78"/>
              </a:rPr>
              <a:t>الأسهم.</a:t>
            </a:r>
            <a:endParaRPr lang="ar-KW" sz="2800" dirty="0">
              <a:solidFill>
                <a:schemeClr val="tx2"/>
              </a:solidFill>
              <a:cs typeface="mohammad bold art 1" pitchFamily="2" charset="-78"/>
            </a:endParaRPr>
          </a:p>
          <a:p>
            <a:pPr marL="0" indent="0" algn="just" rtl="1">
              <a:buNone/>
            </a:pPr>
            <a:endParaRPr lang="ar-KW" sz="1200" dirty="0" smtClean="0">
              <a:solidFill>
                <a:schemeClr val="tx2"/>
              </a:solidFill>
              <a:cs typeface="mohammad bold art 1" pitchFamily="2" charset="-78"/>
            </a:endParaRPr>
          </a:p>
          <a:p>
            <a:pPr marL="0" indent="0" algn="just" rtl="1">
              <a:buNone/>
            </a:pPr>
            <a:endParaRPr lang="ar-KW" sz="1200" dirty="0">
              <a:solidFill>
                <a:schemeClr val="tx2"/>
              </a:solidFill>
              <a:cs typeface="mohammad bold art 1" pitchFamily="2" charset="-78"/>
            </a:endParaRPr>
          </a:p>
          <a:p>
            <a:pPr marL="514350" indent="-514350" algn="just" rtl="1">
              <a:buFont typeface="+mj-lt"/>
              <a:buAutoNum type="arabicPeriod" startAt="4"/>
            </a:pPr>
            <a:r>
              <a:rPr lang="ar-KW" sz="2800" dirty="0" smtClean="0">
                <a:solidFill>
                  <a:schemeClr val="tx2"/>
                </a:solidFill>
                <a:cs typeface="mohammad bold art 1" pitchFamily="2" charset="-78"/>
              </a:rPr>
              <a:t>سداد </a:t>
            </a:r>
            <a:r>
              <a:rPr lang="ar-KW" sz="2800" dirty="0">
                <a:solidFill>
                  <a:schemeClr val="tx2"/>
                </a:solidFill>
                <a:cs typeface="mohammad bold art 1" pitchFamily="2" charset="-78"/>
              </a:rPr>
              <a:t>دين قائم على الشركة لصالح الغير</a:t>
            </a:r>
            <a:r>
              <a:rPr lang="ar-KW" sz="2800" dirty="0" smtClean="0">
                <a:solidFill>
                  <a:schemeClr val="tx2"/>
                </a:solidFill>
                <a:cs typeface="mohammad bold art 1" pitchFamily="2" charset="-78"/>
              </a:rPr>
              <a:t>.</a:t>
            </a:r>
          </a:p>
          <a:p>
            <a:pPr marL="514350" indent="-514350" algn="just" rtl="1">
              <a:buFont typeface="+mj-lt"/>
              <a:buAutoNum type="arabicPeriod" startAt="4"/>
            </a:pPr>
            <a:endParaRPr lang="ar-KW" sz="2800" dirty="0">
              <a:solidFill>
                <a:schemeClr val="tx2"/>
              </a:solidFill>
              <a:cs typeface="mohammad bold art 1" pitchFamily="2" charset="-78"/>
            </a:endParaRPr>
          </a:p>
          <a:p>
            <a:pPr marL="0" indent="0" algn="just" rtl="1">
              <a:buNone/>
            </a:pPr>
            <a:endParaRPr lang="ar-KW" sz="2800" b="1" dirty="0" smtClean="0">
              <a:solidFill>
                <a:schemeClr val="tx2"/>
              </a:solidFill>
              <a:cs typeface="mohammad bold art 1" pitchFamily="2" charset="-78"/>
            </a:endParaRPr>
          </a:p>
          <a:p>
            <a:pPr marL="0" indent="0" algn="just" rtl="1">
              <a:buNone/>
            </a:pPr>
            <a:endParaRPr lang="ar-KW" sz="28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16</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021611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485800"/>
            <a:ext cx="5724526" cy="809601"/>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الضوابط والإجراءات</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marL="0" indent="0" algn="just" rtl="1">
              <a:buNone/>
            </a:pPr>
            <a:r>
              <a:rPr lang="ar-KW" sz="2600" dirty="0">
                <a:solidFill>
                  <a:schemeClr val="tx2"/>
                </a:solidFill>
                <a:cs typeface="mohammad bold art 1" pitchFamily="2" charset="-78"/>
              </a:rPr>
              <a:t>بالإضافة إلى الضوابط والإجراءات المنصوص عليها في التعليمات الصادرة عن الهيئة مسبقاً، يجب على الشركة غير المدرجة المقدمة لطلب شراء أو بيع أسهمها الالتزام بما يلي:</a:t>
            </a:r>
          </a:p>
          <a:p>
            <a:pPr marL="0" indent="0" algn="just" rtl="1">
              <a:buNone/>
            </a:pPr>
            <a:endParaRPr lang="ar-KW" sz="2600" dirty="0">
              <a:solidFill>
                <a:schemeClr val="tx2"/>
              </a:solidFill>
              <a:cs typeface="mohammad bold art 1" pitchFamily="2" charset="-78"/>
            </a:endParaRPr>
          </a:p>
          <a:p>
            <a:pPr algn="just" rtl="1">
              <a:buFont typeface="Wingdings" panose="05000000000000000000" pitchFamily="2" charset="2"/>
              <a:buChar char="§"/>
            </a:pPr>
            <a:r>
              <a:rPr lang="ar-KW" sz="2600" dirty="0">
                <a:solidFill>
                  <a:schemeClr val="tx2"/>
                </a:solidFill>
                <a:cs typeface="mohammad bold art 1" pitchFamily="2" charset="-78"/>
              </a:rPr>
              <a:t>تزويد الهيئة بدراسة مقدمة من مستشار استثمار مرخص له تبين القيمة العادلة لسعر سهم الشركة.</a:t>
            </a:r>
          </a:p>
          <a:p>
            <a:pPr marL="0" indent="0" algn="just" rtl="1">
              <a:buNone/>
            </a:pPr>
            <a:endParaRPr lang="en-US" sz="2600" dirty="0">
              <a:solidFill>
                <a:schemeClr val="tx2"/>
              </a:solidFill>
              <a:cs typeface="mohammad bold art 1" pitchFamily="2" charset="-78"/>
            </a:endParaRPr>
          </a:p>
          <a:p>
            <a:pPr algn="just" rtl="1">
              <a:buFont typeface="Wingdings" panose="05000000000000000000" pitchFamily="2" charset="2"/>
              <a:buChar char="§"/>
            </a:pPr>
            <a:r>
              <a:rPr lang="ar-KW" sz="2600" dirty="0">
                <a:solidFill>
                  <a:schemeClr val="tx2"/>
                </a:solidFill>
                <a:cs typeface="mohammad bold art 1" pitchFamily="2" charset="-78"/>
              </a:rPr>
              <a:t>أن يكون عرض</a:t>
            </a:r>
            <a:r>
              <a:rPr lang="en-US" sz="2600" dirty="0">
                <a:solidFill>
                  <a:schemeClr val="tx2"/>
                </a:solidFill>
                <a:cs typeface="mohammad bold art 1" pitchFamily="2" charset="-78"/>
              </a:rPr>
              <a:t> </a:t>
            </a:r>
            <a:r>
              <a:rPr lang="ar-KW" sz="2600" dirty="0">
                <a:solidFill>
                  <a:schemeClr val="tx2"/>
                </a:solidFill>
                <a:cs typeface="mohammad bold art 1" pitchFamily="2" charset="-78"/>
              </a:rPr>
              <a:t> الشراء أو البيع لأسهم الشركة متاحاً لجميع مساهمي الشركة مقدمة الطلب.</a:t>
            </a:r>
            <a:endParaRPr lang="en-US" sz="26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17</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8695240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smtClean="0">
                <a:solidFill>
                  <a:schemeClr val="tx2"/>
                </a:solidFill>
                <a:cs typeface="mohammad bold art 1" pitchFamily="2" charset="-78"/>
              </a:rPr>
              <a:t>مقدمــــــــة (2/1)</a:t>
            </a:r>
            <a:endParaRPr lang="en-US" sz="3600"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077200" cy="4525963"/>
          </a:xfrm>
        </p:spPr>
        <p:txBody>
          <a:bodyPr>
            <a:noAutofit/>
          </a:bodyPr>
          <a:lstStyle/>
          <a:p>
            <a:pPr marL="0" lvl="0" indent="0" algn="just" rtl="1" fontAlgn="base">
              <a:lnSpc>
                <a:spcPct val="150000"/>
              </a:lnSpc>
              <a:spcBef>
                <a:spcPct val="0"/>
              </a:spcBef>
              <a:spcAft>
                <a:spcPts val="600"/>
              </a:spcAft>
              <a:buNone/>
            </a:pPr>
            <a:r>
              <a:rPr lang="ar-KW" sz="2200" dirty="0" smtClean="0">
                <a:solidFill>
                  <a:schemeClr val="tx2"/>
                </a:solidFill>
                <a:latin typeface="Calibri" pitchFamily="34" charset="0"/>
                <a:cs typeface="mohammad bold art 1" pitchFamily="2" charset="-78"/>
              </a:rPr>
              <a:t>بناءً على صدور القانون رقم 22 لسنة 2015 بشأن إنشاء هيئة أسواق المال وتنظيم نشاط الأوراق المالية في تاريخ 2015/5/4، </a:t>
            </a:r>
            <a:r>
              <a:rPr lang="ar-KW" sz="2200" dirty="0">
                <a:solidFill>
                  <a:schemeClr val="tx2"/>
                </a:solidFill>
                <a:latin typeface="Calibri" pitchFamily="34" charset="0"/>
                <a:cs typeface="mohammad bold art 1" pitchFamily="2" charset="-78"/>
              </a:rPr>
              <a:t>قام مجلس المفوضين بتشكيل لجنة إشرافية لمراجعة وتطوير اللائحة التنفيذية لقانون الهيئة، حيث دأبت اللجنة – ممثلة بأعضائها وبدعم من مجلس المفوضين وفريق العمل وكافة إدارات الهيئة – على مراجعة اللائحة التنفيذية وكافة التعليمات الصادرة عن الهيئة وقرارات البورصة ذات العلاقة بهدف تطويرها وفقاً لأفضل الممارسات العالمية والإقليمية، وبما يتناسب مع متطلبات الأسواق المحلية والمنظومة التشريعية في دولة الكويت.</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2</a:t>
            </a:fld>
            <a:endParaRPr lang="en-US" dirty="0">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smtClean="0">
                <a:solidFill>
                  <a:schemeClr val="tx2"/>
                </a:solidFill>
                <a:cs typeface="mohammad bold art 1" pitchFamily="2" charset="-78"/>
              </a:rPr>
              <a:t>مقدمــــــــة (2/2)</a:t>
            </a:r>
            <a:endParaRPr lang="en-US" sz="3600"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قامت الهيئة بإعادة تنسيق وترتيب اللائحة التنفيذية وكافة الـتعليمات الصـادرة عنها في ستة عـشر مجلداً يطلق على كل واحد منها "كتاب"، على أن يتضمن كل كتاب على جدول محتويات وأن يكون مقسماً إلى فصول وملاحق.</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lvl="0" algn="just"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تم إعداد </a:t>
            </a:r>
            <a:r>
              <a:rPr lang="ar-KW" sz="2800" dirty="0" smtClean="0">
                <a:solidFill>
                  <a:schemeClr val="tx2"/>
                </a:solidFill>
                <a:latin typeface="Calibri" pitchFamily="34" charset="0"/>
                <a:cs typeface="mohammad bold art 1" pitchFamily="2" charset="-78"/>
              </a:rPr>
              <a:t>هذه الورشة </a:t>
            </a:r>
            <a:r>
              <a:rPr lang="ar-KW" sz="2800" dirty="0">
                <a:solidFill>
                  <a:schemeClr val="tx2"/>
                </a:solidFill>
                <a:latin typeface="Calibri" pitchFamily="34" charset="0"/>
                <a:cs typeface="mohammad bold art 1" pitchFamily="2" charset="-78"/>
              </a:rPr>
              <a:t>استناداً إلى الأحكام الواردة في الكتاب الحادي عشر – «التعامل في الأوراق المالية</a:t>
            </a:r>
            <a:r>
              <a:rPr lang="ar-KW" sz="2800" dirty="0" smtClean="0">
                <a:solidFill>
                  <a:schemeClr val="tx2"/>
                </a:solidFill>
                <a:latin typeface="Calibri" pitchFamily="34" charset="0"/>
                <a:cs typeface="mohammad bold art 1" pitchFamily="2" charset="-78"/>
              </a:rPr>
              <a:t>».</a:t>
            </a: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3</a:t>
            </a:fld>
            <a:endParaRPr lang="en-US" dirty="0">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878828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a:solidFill>
                  <a:schemeClr val="tx2"/>
                </a:solidFill>
                <a:latin typeface="Sakkal Majalla" pitchFamily="2" charset="-78"/>
                <a:cs typeface="mohammad bold art 1" pitchFamily="2" charset="-78"/>
              </a:rPr>
              <a:t>جدول أعمال الورشة</a:t>
            </a:r>
            <a:endParaRPr lang="en-US" sz="36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4</a:t>
            </a:fld>
            <a:endParaRPr lang="en-US" dirty="0">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3613821694"/>
              </p:ext>
            </p:extLst>
          </p:nvPr>
        </p:nvGraphicFramePr>
        <p:xfrm>
          <a:off x="533400" y="1600200"/>
          <a:ext cx="8001000" cy="2773680"/>
        </p:xfrm>
        <a:graphic>
          <a:graphicData uri="http://schemas.openxmlformats.org/drawingml/2006/table">
            <a:tbl>
              <a:tblPr rtl="1" firstRow="1" bandRow="1">
                <a:tableStyleId>{2D5ABB26-0587-4C30-8999-92F81FD0307C}</a:tableStyleId>
              </a:tblPr>
              <a:tblGrid>
                <a:gridCol w="4183168"/>
                <a:gridCol w="3817832"/>
              </a:tblGrid>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000" b="1" u="sng" dirty="0" smtClean="0">
                          <a:solidFill>
                            <a:schemeClr val="tx2"/>
                          </a:solidFill>
                          <a:latin typeface="Calibri" pitchFamily="34" charset="0"/>
                          <a:cs typeface="mohammad bold art 1" pitchFamily="2" charset="-78"/>
                        </a:rPr>
                        <a:t>الأسهم الممتازة:</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KW" sz="2000" b="1" u="sng" dirty="0" smtClean="0">
                          <a:solidFill>
                            <a:schemeClr val="tx2"/>
                          </a:solidFill>
                          <a:latin typeface="Calibri" pitchFamily="34" charset="0"/>
                          <a:cs typeface="mohammad bold art 1" pitchFamily="2" charset="-78"/>
                        </a:rPr>
                        <a:t>أسهم الخزينة:</a:t>
                      </a:r>
                    </a:p>
                  </a:txBody>
                  <a:tcPr/>
                </a:tc>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تعريف الأسهم الممتازة</a:t>
                      </a:r>
                    </a:p>
                  </a:txBody>
                  <a:tcPr/>
                </a:tc>
                <a:tc>
                  <a:txBody>
                    <a:bodyPr/>
                    <a:lstStyle/>
                    <a:p>
                      <a:pPr marL="342900" indent="-342900" algn="r" rtl="1">
                        <a:buFont typeface="Wingdings" panose="05000000000000000000" pitchFamily="2" charset="2"/>
                        <a:buChar char="§"/>
                      </a:pPr>
                      <a:r>
                        <a:rPr lang="ar-KW" sz="2000" b="0" dirty="0" smtClean="0">
                          <a:solidFill>
                            <a:schemeClr val="tx2"/>
                          </a:solidFill>
                          <a:latin typeface="Sakkal Majalla" pitchFamily="2" charset="-78"/>
                          <a:cs typeface="mohammad bold art 1" pitchFamily="2" charset="-78"/>
                        </a:rPr>
                        <a:t>نطاق التطبيق وأهم الاختلافات</a:t>
                      </a:r>
                      <a:endParaRPr lang="ar-KW" sz="2000" b="0" dirty="0">
                        <a:cs typeface="mohammad bold art 1" pitchFamily="2" charset="-78"/>
                      </a:endParaRPr>
                    </a:p>
                  </a:txBody>
                  <a:tcPr/>
                </a:tc>
              </a:tr>
              <a:tr h="370840">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نطاق التطبيق</a:t>
                      </a:r>
                    </a:p>
                  </a:txBody>
                  <a:tcPr/>
                </a:tc>
                <a:tc>
                  <a:txBody>
                    <a:bodyPr/>
                    <a:lstStyle/>
                    <a:p>
                      <a:pPr marL="342900" indent="-342900" algn="r" rtl="1">
                        <a:buFont typeface="Wingdings" panose="05000000000000000000" pitchFamily="2" charset="2"/>
                        <a:buChar char="§"/>
                      </a:pPr>
                      <a:r>
                        <a:rPr lang="ar-KW" sz="2000" b="0" dirty="0" smtClean="0">
                          <a:solidFill>
                            <a:schemeClr val="tx2"/>
                          </a:solidFill>
                          <a:latin typeface="Sakkal Majalla" pitchFamily="2" charset="-78"/>
                          <a:cs typeface="mohammad bold art 1" pitchFamily="2" charset="-78"/>
                        </a:rPr>
                        <a:t>استخدامات أسهم الخزينة</a:t>
                      </a:r>
                      <a:endParaRPr lang="ar-KW" sz="2000" b="0" dirty="0">
                        <a:cs typeface="mohammad bold art 1" pitchFamily="2" charset="-78"/>
                      </a:endParaRPr>
                    </a:p>
                  </a:txBody>
                  <a:tcPr/>
                </a:tc>
              </a:tr>
              <a:tr h="370840">
                <a:tc>
                  <a:txBody>
                    <a:bodyPr/>
                    <a:lstStyle/>
                    <a:p>
                      <a:pPr marL="285750" marR="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إصدار الأسهم الممتازة</a:t>
                      </a:r>
                    </a:p>
                  </a:txBody>
                  <a:tcPr/>
                </a:tc>
                <a:tc>
                  <a:txBody>
                    <a:bodyPr/>
                    <a:lstStyle/>
                    <a:p>
                      <a:pPr marL="0" indent="0" algn="r" rtl="1">
                        <a:buFont typeface="Wingdings" panose="05000000000000000000" pitchFamily="2" charset="2"/>
                        <a:buNone/>
                      </a:pPr>
                      <a:r>
                        <a:rPr lang="ar-KW" sz="2000" b="0" dirty="0" smtClean="0">
                          <a:solidFill>
                            <a:schemeClr val="tx2"/>
                          </a:solidFill>
                          <a:latin typeface="Sakkal Majalla" pitchFamily="2" charset="-78"/>
                          <a:cs typeface="mohammad bold art 1" pitchFamily="2" charset="-78"/>
                        </a:rPr>
                        <a:t>      - (للشركات المدرجة)</a:t>
                      </a:r>
                      <a:endParaRPr lang="ar-KW" sz="2000" b="0" dirty="0">
                        <a:cs typeface="mohammad bold art 1" pitchFamily="2" charset="-78"/>
                      </a:endParaRPr>
                    </a:p>
                  </a:txBody>
                  <a:tcPr/>
                </a:tc>
              </a:tr>
              <a:tr h="370840">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الحقوق المتعلقة بالأسهم الممتازة</a:t>
                      </a:r>
                    </a:p>
                  </a:txBody>
                  <a:tcPr/>
                </a:tc>
                <a:tc>
                  <a:txBody>
                    <a:bodyPr/>
                    <a:lstStyle/>
                    <a:p>
                      <a:pPr marL="0" marR="0" lvl="0" indent="0" algn="r" defTabSz="914400" rtl="1" eaLnBrk="1" fontAlgn="auto" latinLnBrk="0" hangingPunct="1">
                        <a:lnSpc>
                          <a:spcPct val="100000"/>
                        </a:lnSpc>
                        <a:spcBef>
                          <a:spcPts val="0"/>
                        </a:spcBef>
                        <a:spcAft>
                          <a:spcPts val="0"/>
                        </a:spcAft>
                        <a:buClrTx/>
                        <a:buSzTx/>
                        <a:buFont typeface="Wingdings" panose="05000000000000000000" pitchFamily="2" charset="2"/>
                        <a:buNone/>
                        <a:tabLst/>
                        <a:defRPr/>
                      </a:pPr>
                      <a:r>
                        <a:rPr lang="ar-KW" sz="2000" b="0" dirty="0" smtClean="0">
                          <a:solidFill>
                            <a:schemeClr val="tx2"/>
                          </a:solidFill>
                          <a:latin typeface="Sakkal Majalla" pitchFamily="2" charset="-78"/>
                          <a:cs typeface="mohammad bold art 1" pitchFamily="2" charset="-78"/>
                        </a:rPr>
                        <a:t>      - (للشركات غير المدرجة)</a:t>
                      </a:r>
                      <a:endParaRPr lang="ar-KW" sz="2000" b="0" dirty="0" smtClean="0">
                        <a:solidFill>
                          <a:schemeClr val="tx2"/>
                        </a:solidFill>
                        <a:latin typeface="Calibri" pitchFamily="34" charset="0"/>
                        <a:cs typeface="mohammad bold art 1" pitchFamily="2" charset="-78"/>
                      </a:endParaRPr>
                    </a:p>
                  </a:txBody>
                  <a:tcPr/>
                </a:tc>
              </a:tr>
              <a:tr h="370840">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رهن وتداول الأسهم الممتازة</a:t>
                      </a:r>
                    </a:p>
                  </a:txBody>
                  <a:tcPr/>
                </a:tc>
                <a:tc>
                  <a:txBody>
                    <a:bodyPr/>
                    <a:lstStyle/>
                    <a:p>
                      <a:pPr marL="342900" marR="0" lvl="0" indent="-34290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b="0" dirty="0" smtClean="0">
                          <a:solidFill>
                            <a:schemeClr val="tx2"/>
                          </a:solidFill>
                          <a:latin typeface="Calibri" pitchFamily="34" charset="0"/>
                          <a:cs typeface="mohammad bold art 1" pitchFamily="2" charset="-78"/>
                        </a:rPr>
                        <a:t>الضوابط و الإجراءات</a:t>
                      </a:r>
                    </a:p>
                  </a:txBody>
                  <a:tcPr/>
                </a:tc>
              </a:tr>
              <a:tr h="370840">
                <a:tc>
                  <a:txBody>
                    <a:bodyPr/>
                    <a:lstStyle/>
                    <a:p>
                      <a:pPr marL="285750" marR="0" lvl="0" indent="-285750" algn="r" defTabSz="914400" rtl="1" eaLnBrk="1" fontAlgn="auto" latinLnBrk="0" hangingPunct="1">
                        <a:lnSpc>
                          <a:spcPct val="100000"/>
                        </a:lnSpc>
                        <a:spcBef>
                          <a:spcPts val="0"/>
                        </a:spcBef>
                        <a:spcAft>
                          <a:spcPts val="0"/>
                        </a:spcAft>
                        <a:buClrTx/>
                        <a:buSzTx/>
                        <a:buFont typeface="Wingdings" panose="05000000000000000000" pitchFamily="2" charset="2"/>
                        <a:buChar char="§"/>
                        <a:tabLst/>
                        <a:defRPr/>
                      </a:pPr>
                      <a:r>
                        <a:rPr lang="ar-KW" sz="2000" dirty="0" smtClean="0">
                          <a:solidFill>
                            <a:schemeClr val="tx2"/>
                          </a:solidFill>
                          <a:latin typeface="Calibri" pitchFamily="34" charset="0"/>
                          <a:cs typeface="mohammad bold art 1" pitchFamily="2" charset="-78"/>
                        </a:rPr>
                        <a:t>الالتزامات المستمرة والإخطارات</a:t>
                      </a:r>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ar-KW" sz="2000" b="0" dirty="0" smtClean="0">
                        <a:solidFill>
                          <a:schemeClr val="tx2"/>
                        </a:solidFill>
                        <a:latin typeface="Calibri" pitchFamily="34" charset="0"/>
                        <a:cs typeface="mohammad bold art 1" pitchFamily="2" charset="-78"/>
                      </a:endParaRPr>
                    </a:p>
                  </a:txBody>
                  <a:tcPr/>
                </a:tc>
              </a:tr>
            </a:tbl>
          </a:graphicData>
        </a:graphic>
      </p:graphicFrame>
    </p:spTree>
    <p:extLst>
      <p:ext uri="{BB962C8B-B14F-4D97-AF65-F5344CB8AC3E}">
        <p14:creationId xmlns:p14="http://schemas.microsoft.com/office/powerpoint/2010/main" val="3218017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r" rtl="1"/>
            <a:r>
              <a:rPr lang="ar-KW" sz="3600" b="1" dirty="0">
                <a:solidFill>
                  <a:schemeClr val="tx2"/>
                </a:solidFill>
                <a:latin typeface="Sakkal Majalla" pitchFamily="2" charset="-78"/>
                <a:cs typeface="mohammad bold art 1" pitchFamily="2" charset="-78"/>
              </a:rPr>
              <a:t>جدول أعمال الورشة</a:t>
            </a:r>
            <a:endParaRPr lang="en-US" sz="3600" dirty="0">
              <a:solidFill>
                <a:schemeClr val="tx2"/>
              </a:solidFill>
              <a:cs typeface="mohammad bold art 1" pitchFamily="2" charset="-78"/>
            </a:endParaRPr>
          </a:p>
        </p:txBody>
      </p:sp>
      <p:sp>
        <p:nvSpPr>
          <p:cNvPr id="3" name="Content Placeholder 2"/>
          <p:cNvSpPr>
            <a:spLocks noGrp="1"/>
          </p:cNvSpPr>
          <p:nvPr>
            <p:ph idx="1"/>
          </p:nvPr>
        </p:nvSpPr>
        <p:spPr>
          <a:xfrm>
            <a:off x="457200" y="1484784"/>
            <a:ext cx="8077200" cy="4525963"/>
          </a:xfrm>
        </p:spPr>
        <p:txBody>
          <a:bodyPr>
            <a:normAutofit fontScale="70000" lnSpcReduction="20000"/>
          </a:bodyPr>
          <a:lstStyle/>
          <a:p>
            <a:pPr marL="0" lvl="0" indent="0" algn="r" rtl="1" fontAlgn="base">
              <a:spcBef>
                <a:spcPct val="0"/>
              </a:spcBef>
              <a:spcAft>
                <a:spcPts val="600"/>
              </a:spcAft>
              <a:buNone/>
            </a:pPr>
            <a:r>
              <a:rPr lang="ar-KW" sz="2800" b="1" u="sng" dirty="0" smtClean="0">
                <a:solidFill>
                  <a:schemeClr val="tx2"/>
                </a:solidFill>
                <a:latin typeface="Calibri" pitchFamily="34" charset="0"/>
                <a:cs typeface="mohammad bold art 1" pitchFamily="2" charset="-78"/>
              </a:rPr>
              <a:t>الأسهم الممتازة:</a:t>
            </a:r>
          </a:p>
          <a:p>
            <a:pPr lvl="0" algn="r"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نطاق التطبيق</a:t>
            </a:r>
            <a:r>
              <a:rPr lang="ar-KW" sz="2800" dirty="0" smtClean="0">
                <a:solidFill>
                  <a:schemeClr val="tx2"/>
                </a:solidFill>
                <a:latin typeface="Calibri" pitchFamily="34" charset="0"/>
                <a:cs typeface="mohammad bold art 1" pitchFamily="2" charset="-78"/>
              </a:rPr>
              <a:t>.</a:t>
            </a:r>
          </a:p>
          <a:p>
            <a:pPr algn="r"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إصدار الأسهم الممتازة.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أنواع الأسهم الممتازة.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الحقوق المتعلقة بالأسهم الممتازة.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رهن وتداول الأسهم الممتازة.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الالتزامات المستمرة والإخطارات.</a:t>
            </a:r>
          </a:p>
          <a:p>
            <a:pPr marL="0" lvl="0" indent="0" algn="r" rtl="1" fontAlgn="base">
              <a:spcBef>
                <a:spcPct val="0"/>
              </a:spcBef>
              <a:spcAft>
                <a:spcPts val="600"/>
              </a:spcAft>
              <a:buNone/>
            </a:pPr>
            <a:endParaRPr lang="ar-KW" sz="2800" b="1" u="sng" dirty="0" smtClean="0">
              <a:solidFill>
                <a:schemeClr val="tx2"/>
              </a:solidFill>
              <a:latin typeface="Calibri" pitchFamily="34" charset="0"/>
              <a:cs typeface="mohammad bold art 1" pitchFamily="2" charset="-78"/>
            </a:endParaRPr>
          </a:p>
          <a:p>
            <a:pPr marL="0" lvl="0" indent="0" algn="r" rtl="1" fontAlgn="base">
              <a:spcBef>
                <a:spcPct val="0"/>
              </a:spcBef>
              <a:spcAft>
                <a:spcPts val="600"/>
              </a:spcAft>
              <a:buNone/>
            </a:pPr>
            <a:r>
              <a:rPr lang="ar-KW" sz="2800" b="1" u="sng" dirty="0" smtClean="0">
                <a:solidFill>
                  <a:schemeClr val="tx2"/>
                </a:solidFill>
                <a:latin typeface="Calibri" pitchFamily="34" charset="0"/>
                <a:cs typeface="mohammad bold art 1" pitchFamily="2" charset="-78"/>
              </a:rPr>
              <a:t>أسهم الخزينة: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نطاق التطبيق.</a:t>
            </a:r>
          </a:p>
          <a:p>
            <a:pPr lvl="0" algn="r" rtl="1" fontAlgn="base">
              <a:spcBef>
                <a:spcPct val="0"/>
              </a:spcBef>
              <a:spcAft>
                <a:spcPts val="600"/>
              </a:spcAft>
              <a:buFont typeface="Wingdings" panose="05000000000000000000" pitchFamily="2" charset="2"/>
              <a:buChar char="§"/>
            </a:pPr>
            <a:r>
              <a:rPr lang="ar-KW" sz="2800" dirty="0">
                <a:solidFill>
                  <a:schemeClr val="tx2"/>
                </a:solidFill>
                <a:latin typeface="Calibri" pitchFamily="34" charset="0"/>
                <a:cs typeface="mohammad bold art 1" pitchFamily="2" charset="-78"/>
              </a:rPr>
              <a:t>استخدامات أسهم الخزينة</a:t>
            </a:r>
            <a:endParaRPr lang="ar-KW" sz="2800" dirty="0" smtClean="0">
              <a:solidFill>
                <a:schemeClr val="tx2"/>
              </a:solidFill>
              <a:latin typeface="Calibri" pitchFamily="34" charset="0"/>
              <a:cs typeface="mohammad bold art 1" pitchFamily="2" charset="-78"/>
            </a:endParaRP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الضوابط والإجراءات</a:t>
            </a:r>
            <a:r>
              <a:rPr lang="ar-KW" sz="2800" dirty="0">
                <a:solidFill>
                  <a:schemeClr val="tx2"/>
                </a:solidFill>
                <a:latin typeface="Calibri" pitchFamily="34" charset="0"/>
                <a:cs typeface="mohammad bold art 1" pitchFamily="2" charset="-78"/>
              </a:rPr>
              <a:t>.</a:t>
            </a:r>
            <a:endParaRPr lang="ar-KW" sz="2800" dirty="0" smtClean="0">
              <a:solidFill>
                <a:schemeClr val="tx2"/>
              </a:solidFill>
              <a:latin typeface="Calibri" pitchFamily="34" charset="0"/>
              <a:cs typeface="mohammad bold art 1" pitchFamily="2" charset="-78"/>
            </a:endParaRP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المعالجة المحاسبية.</a:t>
            </a:r>
          </a:p>
          <a:p>
            <a:pPr lvl="0" algn="r" rtl="1" fontAlgn="base">
              <a:spcBef>
                <a:spcPct val="0"/>
              </a:spcBef>
              <a:spcAft>
                <a:spcPts val="600"/>
              </a:spcAft>
              <a:buFont typeface="Wingdings" panose="05000000000000000000" pitchFamily="2" charset="2"/>
              <a:buChar char="§"/>
            </a:pPr>
            <a:r>
              <a:rPr lang="ar-KW" sz="2800" dirty="0" smtClean="0">
                <a:solidFill>
                  <a:schemeClr val="tx2"/>
                </a:solidFill>
                <a:latin typeface="Calibri" pitchFamily="34" charset="0"/>
                <a:cs typeface="mohammad bold art 1" pitchFamily="2" charset="-78"/>
              </a:rPr>
              <a:t>التزامات إضافية على الشركات المدرجة.</a:t>
            </a: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5</a:t>
            </a:fld>
            <a:endParaRPr lang="en-US" dirty="0">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2440099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6</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p:txBody>
          <a:bodyPr>
            <a:normAutofit/>
          </a:bodyPr>
          <a:lstStyle/>
          <a:p>
            <a:pPr marL="0" lvl="0" indent="0" algn="r" rtl="1">
              <a:buNone/>
            </a:pPr>
            <a:endParaRPr lang="ar-KW" sz="4800" b="1" dirty="0" smtClean="0">
              <a:solidFill>
                <a:schemeClr val="tx2"/>
              </a:solidFill>
              <a:cs typeface="mohammad bold art 1" pitchFamily="2" charset="-78"/>
            </a:endParaRPr>
          </a:p>
          <a:p>
            <a:pPr marL="0" lvl="0" indent="0" algn="ctr" rtl="1">
              <a:buNone/>
            </a:pPr>
            <a:r>
              <a:rPr lang="ar-KW" sz="4800" b="1" dirty="0">
                <a:solidFill>
                  <a:schemeClr val="tx2"/>
                </a:solidFill>
                <a:cs typeface="mohammad bold art 1" pitchFamily="2" charset="-78"/>
              </a:rPr>
              <a:t>الأسهم الممتازة</a:t>
            </a:r>
            <a:endParaRPr lang="en-US" sz="4800" dirty="0">
              <a:cs typeface="mohammad bold art 1" pitchFamily="2" charset="-78"/>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862964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algn="just" rtl="1" fontAlgn="base">
              <a:spcAft>
                <a:spcPts val="600"/>
              </a:spcAft>
            </a:pPr>
            <a:r>
              <a:rPr lang="ar-KW" sz="3600" b="1" dirty="0">
                <a:solidFill>
                  <a:schemeClr val="tx2"/>
                </a:solidFill>
                <a:latin typeface="Calibri" pitchFamily="34" charset="0"/>
                <a:cs typeface="mohammad bold art 1" pitchFamily="2" charset="-78"/>
              </a:rPr>
              <a:t>تعريف الأسهم </a:t>
            </a:r>
            <a:r>
              <a:rPr lang="ar-KW" sz="3600" b="1" dirty="0" smtClean="0">
                <a:solidFill>
                  <a:schemeClr val="tx2"/>
                </a:solidFill>
                <a:latin typeface="Calibri" pitchFamily="34" charset="0"/>
                <a:cs typeface="mohammad bold art 1" pitchFamily="2" charset="-78"/>
              </a:rPr>
              <a:t>الممتازة</a:t>
            </a:r>
            <a:endParaRPr lang="ar-KW" sz="3600" b="1" dirty="0">
              <a:solidFill>
                <a:schemeClr val="tx2"/>
              </a:solidFill>
              <a:latin typeface="Calibri" pitchFamily="34" charset="0"/>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fontAlgn="base">
              <a:spcBef>
                <a:spcPct val="0"/>
              </a:spcBef>
              <a:spcAft>
                <a:spcPts val="600"/>
              </a:spcAft>
              <a:buNone/>
            </a:pPr>
            <a:endParaRPr lang="ar-KW" sz="2800" dirty="0" smtClean="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r>
              <a:rPr lang="ar-KW" sz="2800" dirty="0" smtClean="0">
                <a:solidFill>
                  <a:schemeClr val="tx2"/>
                </a:solidFill>
                <a:latin typeface="Calibri" pitchFamily="34" charset="0"/>
                <a:cs typeface="mohammad bold art 1" pitchFamily="2" charset="-78"/>
              </a:rPr>
              <a:t>«الأسهم </a:t>
            </a:r>
            <a:r>
              <a:rPr lang="ar-KW" sz="2800" dirty="0">
                <a:solidFill>
                  <a:schemeClr val="tx2"/>
                </a:solidFill>
                <a:latin typeface="Calibri" pitchFamily="34" charset="0"/>
                <a:cs typeface="mohammad bold art 1" pitchFamily="2" charset="-78"/>
              </a:rPr>
              <a:t>التي تتمتع ببعض الامتيازات في التصويت، أو الأرباح، أو ناتج التصفية، </a:t>
            </a:r>
            <a:r>
              <a:rPr lang="ar-KW" sz="2800" dirty="0" smtClean="0">
                <a:solidFill>
                  <a:schemeClr val="tx2"/>
                </a:solidFill>
                <a:latin typeface="Calibri" pitchFamily="34" charset="0"/>
                <a:cs typeface="mohammad bold art 1" pitchFamily="2" charset="-78"/>
              </a:rPr>
              <a:t>أو أي </a:t>
            </a:r>
            <a:r>
              <a:rPr lang="ar-KW" sz="2800" dirty="0">
                <a:solidFill>
                  <a:schemeClr val="tx2"/>
                </a:solidFill>
                <a:latin typeface="Calibri" pitchFamily="34" charset="0"/>
                <a:cs typeface="mohammad bold art 1" pitchFamily="2" charset="-78"/>
              </a:rPr>
              <a:t>حقوق أخرى بشرط أن تكون الأسهم من ذات النوع متساوية في الحقوق </a:t>
            </a:r>
            <a:r>
              <a:rPr lang="ar-KW" sz="2800" dirty="0" smtClean="0">
                <a:solidFill>
                  <a:schemeClr val="tx2"/>
                </a:solidFill>
                <a:latin typeface="Calibri" pitchFamily="34" charset="0"/>
                <a:cs typeface="mohammad bold art 1" pitchFamily="2" charset="-78"/>
              </a:rPr>
              <a:t>والمميزات.»</a:t>
            </a: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a:p>
            <a:pPr marL="0" lvl="0" indent="0" algn="just" rtl="1" fontAlgn="base">
              <a:spcBef>
                <a:spcPct val="0"/>
              </a:spcBef>
              <a:spcAft>
                <a:spcPts val="600"/>
              </a:spcAft>
              <a:buNone/>
            </a:pP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cs typeface="mohammad bold art 1" pitchFamily="2" charset="-78"/>
              </a:rPr>
              <a:pPr/>
              <a:t>7</a:t>
            </a:fld>
            <a:endParaRPr lang="en-US" dirty="0">
              <a:cs typeface="mohammad bold art 1" pitchFamily="2" charset="-78"/>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74638"/>
            <a:ext cx="5724526"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نط</a:t>
            </a:r>
            <a:r>
              <a:rPr lang="ar-KW" sz="3600" b="1" dirty="0">
                <a:solidFill>
                  <a:schemeClr val="tx2"/>
                </a:solidFill>
                <a:latin typeface="Sakkal Majalla" pitchFamily="2" charset="-78"/>
                <a:cs typeface="mohammad bold art 1" pitchFamily="2" charset="-78"/>
              </a:rPr>
              <a:t>ـ</a:t>
            </a:r>
            <a:r>
              <a:rPr lang="ar-KW" sz="3600" b="1" dirty="0" smtClean="0">
                <a:solidFill>
                  <a:schemeClr val="tx2"/>
                </a:solidFill>
                <a:latin typeface="Sakkal Majalla" pitchFamily="2" charset="-78"/>
                <a:cs typeface="mohammad bold art 1" pitchFamily="2" charset="-78"/>
              </a:rPr>
              <a:t>اق التطبيـق</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algn="just" rtl="1">
              <a:buFont typeface="Wingdings" panose="05000000000000000000" pitchFamily="2" charset="2"/>
              <a:buChar char="§"/>
            </a:pPr>
            <a:r>
              <a:rPr lang="ar-KW" sz="2600" dirty="0">
                <a:solidFill>
                  <a:schemeClr val="tx2"/>
                </a:solidFill>
                <a:cs typeface="mohammad bold art 1" pitchFamily="2" charset="-78"/>
              </a:rPr>
              <a:t>تسري أحكام </a:t>
            </a:r>
            <a:r>
              <a:rPr lang="ar-KW" sz="2600" dirty="0" smtClean="0">
                <a:solidFill>
                  <a:schemeClr val="tx2"/>
                </a:solidFill>
                <a:cs typeface="mohammad bold art 1" pitchFamily="2" charset="-78"/>
              </a:rPr>
              <a:t>الفصل الثالث عشر من كتاب التعامل في الأوراق المالية </a:t>
            </a:r>
            <a:r>
              <a:rPr lang="ar-KW" sz="2600" dirty="0">
                <a:solidFill>
                  <a:schemeClr val="tx2"/>
                </a:solidFill>
                <a:cs typeface="mohammad bold art 1" pitchFamily="2" charset="-78"/>
              </a:rPr>
              <a:t>على إصدار وتداول وتحويل واسترداد الأسهم الممتازة </a:t>
            </a:r>
            <a:r>
              <a:rPr lang="ar-KW" sz="2600" dirty="0" smtClean="0">
                <a:solidFill>
                  <a:schemeClr val="tx2"/>
                </a:solidFill>
                <a:cs typeface="mohammad bold art 1" pitchFamily="2" charset="-78"/>
              </a:rPr>
              <a:t>وحقوق</a:t>
            </a:r>
            <a:r>
              <a:rPr lang="en-US" sz="2600" dirty="0" smtClean="0">
                <a:solidFill>
                  <a:schemeClr val="tx2"/>
                </a:solidFill>
                <a:cs typeface="mohammad bold art 1" pitchFamily="2" charset="-78"/>
              </a:rPr>
              <a:t> </a:t>
            </a:r>
            <a:r>
              <a:rPr lang="ar-KW" sz="2600" dirty="0" smtClean="0">
                <a:solidFill>
                  <a:schemeClr val="tx2"/>
                </a:solidFill>
                <a:cs typeface="mohammad bold art 1" pitchFamily="2" charset="-78"/>
              </a:rPr>
              <a:t>حملة </a:t>
            </a:r>
            <a:r>
              <a:rPr lang="ar-KW" sz="2600" dirty="0">
                <a:solidFill>
                  <a:schemeClr val="tx2"/>
                </a:solidFill>
                <a:cs typeface="mohammad bold art 1" pitchFamily="2" charset="-78"/>
              </a:rPr>
              <a:t>الأسهم الممتازة والالتزامات المستمرة وشروط الإفصاح</a:t>
            </a:r>
            <a:r>
              <a:rPr lang="ar-KW" sz="2600" dirty="0" smtClean="0">
                <a:solidFill>
                  <a:schemeClr val="tx2"/>
                </a:solidFill>
                <a:cs typeface="mohammad bold art 1" pitchFamily="2" charset="-78"/>
              </a:rPr>
              <a:t>.</a:t>
            </a:r>
          </a:p>
          <a:p>
            <a:pPr marL="0" indent="0" algn="just" rtl="1">
              <a:buNone/>
            </a:pPr>
            <a:endParaRPr lang="ar-KW" sz="1200" dirty="0">
              <a:solidFill>
                <a:schemeClr val="tx2"/>
              </a:solidFill>
              <a:cs typeface="mohammad bold art 1" pitchFamily="2" charset="-78"/>
            </a:endParaRPr>
          </a:p>
          <a:p>
            <a:pPr algn="just" rtl="1">
              <a:buFont typeface="Wingdings" panose="05000000000000000000" pitchFamily="2" charset="2"/>
              <a:buChar char="§"/>
            </a:pPr>
            <a:r>
              <a:rPr lang="ar-KW" sz="2600" dirty="0" smtClean="0">
                <a:solidFill>
                  <a:schemeClr val="tx2"/>
                </a:solidFill>
                <a:cs typeface="mohammad bold art 1" pitchFamily="2" charset="-78"/>
              </a:rPr>
              <a:t>تسري أحكام هذا </a:t>
            </a:r>
            <a:r>
              <a:rPr lang="ar-KW" sz="2600" dirty="0">
                <a:solidFill>
                  <a:schemeClr val="tx2"/>
                </a:solidFill>
                <a:cs typeface="mohammad bold art 1" pitchFamily="2" charset="-78"/>
              </a:rPr>
              <a:t>الفصل على الأسهم الممتازة الصادرة عن:</a:t>
            </a:r>
          </a:p>
          <a:p>
            <a:pPr lvl="1" algn="r" rtl="1">
              <a:buFont typeface="Calibri" panose="020F0502020204030204" pitchFamily="34" charset="0"/>
              <a:buChar char="⁻"/>
            </a:pPr>
            <a:r>
              <a:rPr lang="ar-KW" sz="2600" dirty="0" smtClean="0">
                <a:solidFill>
                  <a:schemeClr val="tx2"/>
                </a:solidFill>
                <a:cs typeface="mohammad bold art 1" pitchFamily="2" charset="-78"/>
              </a:rPr>
              <a:t>شركات </a:t>
            </a:r>
            <a:r>
              <a:rPr lang="ar-KW" sz="2600" dirty="0">
                <a:solidFill>
                  <a:schemeClr val="tx2"/>
                </a:solidFill>
                <a:cs typeface="mohammad bold art 1" pitchFamily="2" charset="-78"/>
              </a:rPr>
              <a:t>المساهمة العامة.</a:t>
            </a:r>
          </a:p>
          <a:p>
            <a:pPr lvl="1" algn="r" rtl="1">
              <a:buFont typeface="Calibri" panose="020F0502020204030204" pitchFamily="34" charset="0"/>
              <a:buChar char="⁻"/>
            </a:pPr>
            <a:r>
              <a:rPr lang="ar-KW" sz="2600" dirty="0" smtClean="0">
                <a:solidFill>
                  <a:schemeClr val="tx2"/>
                </a:solidFill>
                <a:cs typeface="mohammad bold art 1" pitchFamily="2" charset="-78"/>
              </a:rPr>
              <a:t>شركات </a:t>
            </a:r>
            <a:r>
              <a:rPr lang="ar-KW" sz="2600" dirty="0">
                <a:solidFill>
                  <a:schemeClr val="tx2"/>
                </a:solidFill>
                <a:cs typeface="mohammad bold art 1" pitchFamily="2" charset="-78"/>
              </a:rPr>
              <a:t>المساهمة المقفلة</a:t>
            </a:r>
            <a:r>
              <a:rPr lang="ar-KW" sz="2600" dirty="0" smtClean="0">
                <a:solidFill>
                  <a:schemeClr val="tx2"/>
                </a:solidFill>
                <a:cs typeface="mohammad bold art 1" pitchFamily="2" charset="-78"/>
              </a:rPr>
              <a:t>.</a:t>
            </a:r>
            <a:endParaRPr lang="ar-KW" sz="2600" dirty="0">
              <a:solidFill>
                <a:schemeClr val="tx2"/>
              </a:solidFill>
              <a:cs typeface="mohammad bold art 1" pitchFamily="2" charset="-78"/>
            </a:endParaRPr>
          </a:p>
          <a:p>
            <a:pPr marL="0" indent="0" algn="just" rtl="1">
              <a:buNone/>
            </a:pPr>
            <a:endParaRPr lang="ar-KW" sz="1200" dirty="0" smtClean="0">
              <a:solidFill>
                <a:schemeClr val="tx2"/>
              </a:solidFill>
              <a:cs typeface="mohammad bold art 1" pitchFamily="2" charset="-78"/>
            </a:endParaRPr>
          </a:p>
          <a:p>
            <a:pPr algn="just" rtl="1">
              <a:buFont typeface="Wingdings" panose="05000000000000000000" pitchFamily="2" charset="2"/>
              <a:buChar char="§"/>
            </a:pPr>
            <a:r>
              <a:rPr lang="ar-KW" sz="2600" dirty="0" smtClean="0">
                <a:solidFill>
                  <a:schemeClr val="tx2"/>
                </a:solidFill>
                <a:cs typeface="mohammad bold art 1" pitchFamily="2" charset="-78"/>
              </a:rPr>
              <a:t>يجب </a:t>
            </a:r>
            <a:r>
              <a:rPr lang="ar-KW" sz="2600" dirty="0">
                <a:solidFill>
                  <a:schemeClr val="tx2"/>
                </a:solidFill>
                <a:cs typeface="mohammad bold art 1" pitchFamily="2" charset="-78"/>
              </a:rPr>
              <a:t>أن ينص عقد الشركة على جواز إصدار الأسهم الممتازة.</a:t>
            </a:r>
            <a:endParaRPr lang="en-US" sz="26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8</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367531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mohammad bold art 1" pitchFamily="2" charset="-78"/>
              </a:rPr>
              <a:t>إصدار الأسهم الممتازة</a:t>
            </a:r>
            <a:endParaRPr lang="en-US" sz="36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600200"/>
            <a:ext cx="8001000" cy="4525963"/>
          </a:xfrm>
        </p:spPr>
        <p:txBody>
          <a:bodyPr>
            <a:normAutofit/>
          </a:bodyPr>
          <a:lstStyle/>
          <a:p>
            <a:pPr marL="0" indent="0" algn="r" rtl="1" fontAlgn="base">
              <a:spcAft>
                <a:spcPct val="0"/>
              </a:spcAft>
              <a:buNone/>
            </a:pPr>
            <a:r>
              <a:rPr lang="ar-KW" sz="2400" b="1" u="sng" dirty="0">
                <a:solidFill>
                  <a:schemeClr val="tx2"/>
                </a:solidFill>
                <a:cs typeface="mohammad bold art 1" pitchFamily="2" charset="-78"/>
              </a:rPr>
              <a:t>تناول </a:t>
            </a:r>
            <a:r>
              <a:rPr lang="ar-KW" sz="2400" b="1" u="sng" dirty="0" smtClean="0">
                <a:solidFill>
                  <a:schemeClr val="tx2"/>
                </a:solidFill>
                <a:cs typeface="mohammad bold art 1" pitchFamily="2" charset="-78"/>
              </a:rPr>
              <a:t>هذ</a:t>
            </a:r>
            <a:r>
              <a:rPr lang="ar-KW" sz="2400" b="1" u="sng" dirty="0">
                <a:solidFill>
                  <a:schemeClr val="tx2"/>
                </a:solidFill>
                <a:cs typeface="mohammad bold art 1" pitchFamily="2" charset="-78"/>
              </a:rPr>
              <a:t>ا</a:t>
            </a:r>
            <a:r>
              <a:rPr lang="ar-KW" sz="2400" b="1" u="sng" dirty="0" smtClean="0">
                <a:solidFill>
                  <a:schemeClr val="tx2"/>
                </a:solidFill>
                <a:cs typeface="mohammad bold art 1" pitchFamily="2" charset="-78"/>
              </a:rPr>
              <a:t> </a:t>
            </a:r>
            <a:r>
              <a:rPr lang="ar-KW" sz="2400" b="1" u="sng" dirty="0">
                <a:solidFill>
                  <a:schemeClr val="tx2"/>
                </a:solidFill>
                <a:cs typeface="mohammad bold art 1" pitchFamily="2" charset="-78"/>
              </a:rPr>
              <a:t>الفصل كافة </a:t>
            </a:r>
            <a:r>
              <a:rPr lang="ar-KW" sz="2400" b="1" u="sng" dirty="0" smtClean="0">
                <a:solidFill>
                  <a:schemeClr val="tx2"/>
                </a:solidFill>
                <a:cs typeface="mohammad bold art 1" pitchFamily="2" charset="-78"/>
              </a:rPr>
              <a:t>الشروط والأحكام المتعلقة بما يلي:</a:t>
            </a:r>
            <a:endParaRPr lang="ar-KW" sz="2400" b="1" u="sng" dirty="0">
              <a:solidFill>
                <a:schemeClr val="tx2"/>
              </a:solidFill>
              <a:cs typeface="mohammad bold art 1" pitchFamily="2" charset="-78"/>
            </a:endParaRPr>
          </a:p>
          <a:p>
            <a:pPr algn="r" rtl="1">
              <a:buFont typeface="Wingdings" panose="05000000000000000000" pitchFamily="2" charset="2"/>
              <a:buChar char="§"/>
            </a:pPr>
            <a:r>
              <a:rPr lang="ar-KW" sz="2400" dirty="0" smtClean="0">
                <a:solidFill>
                  <a:schemeClr val="tx2"/>
                </a:solidFill>
                <a:cs typeface="mohammad bold art 1" pitchFamily="2" charset="-78"/>
              </a:rPr>
              <a:t>أنواع الشركات التي تصدر الأسهم الممتازة.</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a:solidFill>
                  <a:schemeClr val="tx2"/>
                </a:solidFill>
                <a:cs typeface="mohammad bold art 1" pitchFamily="2" charset="-78"/>
              </a:rPr>
              <a:t>الشروط الأساسية </a:t>
            </a:r>
            <a:r>
              <a:rPr lang="ar-KW" sz="2400" dirty="0" smtClean="0">
                <a:solidFill>
                  <a:schemeClr val="tx2"/>
                </a:solidFill>
                <a:cs typeface="mohammad bold art 1" pitchFamily="2" charset="-78"/>
              </a:rPr>
              <a:t>للمصدر.</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a:solidFill>
                  <a:schemeClr val="tx2"/>
                </a:solidFill>
                <a:cs typeface="mohammad bold art 1" pitchFamily="2" charset="-78"/>
              </a:rPr>
              <a:t>الشروط الأساسية </a:t>
            </a:r>
            <a:r>
              <a:rPr lang="ar-KW" sz="2400" dirty="0" smtClean="0">
                <a:solidFill>
                  <a:schemeClr val="tx2"/>
                </a:solidFill>
                <a:cs typeface="mohammad bold art 1" pitchFamily="2" charset="-78"/>
              </a:rPr>
              <a:t>للإصدار.</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a:solidFill>
                  <a:schemeClr val="tx2"/>
                </a:solidFill>
                <a:cs typeface="mohammad bold art 1" pitchFamily="2" charset="-78"/>
              </a:rPr>
              <a:t>طريقة طرح رأس </a:t>
            </a:r>
            <a:r>
              <a:rPr lang="ar-KW" sz="2400" dirty="0" smtClean="0">
                <a:solidFill>
                  <a:schemeClr val="tx2"/>
                </a:solidFill>
                <a:cs typeface="mohammad bold art 1" pitchFamily="2" charset="-78"/>
              </a:rPr>
              <a:t>المال.</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smtClean="0">
                <a:solidFill>
                  <a:schemeClr val="tx2"/>
                </a:solidFill>
                <a:cs typeface="mohammad bold art 1" pitchFamily="2" charset="-78"/>
              </a:rPr>
              <a:t>وكيل </a:t>
            </a:r>
            <a:r>
              <a:rPr lang="ar-KW" sz="2400" dirty="0">
                <a:solidFill>
                  <a:schemeClr val="tx2"/>
                </a:solidFill>
                <a:cs typeface="mohammad bold art 1" pitchFamily="2" charset="-78"/>
              </a:rPr>
              <a:t>الاكتتاب في </a:t>
            </a:r>
            <a:r>
              <a:rPr lang="ar-KW" sz="2400" dirty="0" smtClean="0">
                <a:solidFill>
                  <a:schemeClr val="tx2"/>
                </a:solidFill>
                <a:cs typeface="mohammad bold art 1" pitchFamily="2" charset="-78"/>
              </a:rPr>
              <a:t>الإصدار.</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a:solidFill>
                  <a:schemeClr val="tx2"/>
                </a:solidFill>
                <a:cs typeface="mohammad bold art 1" pitchFamily="2" charset="-78"/>
              </a:rPr>
              <a:t>مستشار </a:t>
            </a:r>
            <a:r>
              <a:rPr lang="ar-KW" sz="2400" dirty="0" smtClean="0">
                <a:solidFill>
                  <a:schemeClr val="tx2"/>
                </a:solidFill>
                <a:cs typeface="mohammad bold art 1" pitchFamily="2" charset="-78"/>
              </a:rPr>
              <a:t>الإصدار.</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smtClean="0">
                <a:solidFill>
                  <a:schemeClr val="tx2"/>
                </a:solidFill>
                <a:cs typeface="mohammad bold art 1" pitchFamily="2" charset="-78"/>
              </a:rPr>
              <a:t>تسعير الأسهم.</a:t>
            </a:r>
            <a:endParaRPr lang="ar-KW" sz="2400" dirty="0">
              <a:solidFill>
                <a:schemeClr val="tx2"/>
              </a:solidFill>
              <a:cs typeface="mohammad bold art 1" pitchFamily="2" charset="-78"/>
            </a:endParaRPr>
          </a:p>
          <a:p>
            <a:pPr algn="r" rtl="1">
              <a:buFont typeface="Wingdings" panose="05000000000000000000" pitchFamily="2" charset="2"/>
              <a:buChar char="§"/>
            </a:pPr>
            <a:r>
              <a:rPr lang="ar-KW" sz="2400" dirty="0">
                <a:solidFill>
                  <a:schemeClr val="tx2"/>
                </a:solidFill>
                <a:cs typeface="mohammad bold art 1" pitchFamily="2" charset="-78"/>
              </a:rPr>
              <a:t>دفع قيمة الاكتتاب في الأسهم </a:t>
            </a:r>
            <a:r>
              <a:rPr lang="ar-KW" sz="2400" dirty="0" smtClean="0">
                <a:solidFill>
                  <a:schemeClr val="tx2"/>
                </a:solidFill>
                <a:cs typeface="mohammad bold art 1" pitchFamily="2" charset="-78"/>
              </a:rPr>
              <a:t>الممتازة.</a:t>
            </a:r>
            <a:endParaRPr lang="ar-KW" sz="24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cs typeface="mohammad bold art 1" pitchFamily="2" charset="-78"/>
              </a:rPr>
              <a:pPr/>
              <a:t>9</a:t>
            </a:fld>
            <a:endParaRPr lang="en-US" dirty="0">
              <a:solidFill>
                <a:prstClr val="black">
                  <a:tint val="75000"/>
                </a:prstClr>
              </a:solidFill>
              <a:cs typeface="mohammad bold art 1" pitchFamily="2" charset="-7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20372"/>
            <a:ext cx="2886472" cy="832364"/>
          </a:xfrm>
          <a:prstGeom prst="rect">
            <a:avLst/>
          </a:prstGeom>
        </p:spPr>
      </p:pic>
    </p:spTree>
    <p:extLst>
      <p:ext uri="{BB962C8B-B14F-4D97-AF65-F5344CB8AC3E}">
        <p14:creationId xmlns:p14="http://schemas.microsoft.com/office/powerpoint/2010/main" val="1071434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TotalTime>
  <Words>835</Words>
  <Application>Microsoft Office PowerPoint</Application>
  <PresentationFormat>On-screen Show (4:3)</PresentationFormat>
  <Paragraphs>143</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ورشة عمل </vt:lpstr>
      <vt:lpstr>مقدمــــــــة (2/1)</vt:lpstr>
      <vt:lpstr>مقدمــــــــة (2/2)</vt:lpstr>
      <vt:lpstr>جدول أعمال الورشة</vt:lpstr>
      <vt:lpstr>جدول أعمال الورشة</vt:lpstr>
      <vt:lpstr>PowerPoint Presentation</vt:lpstr>
      <vt:lpstr>تعريف الأسهم الممتازة</vt:lpstr>
      <vt:lpstr>نطـاق التطبيـق</vt:lpstr>
      <vt:lpstr>إصدار الأسهم الممتازة</vt:lpstr>
      <vt:lpstr>الحقوق المتعلقة بالأسهم الممتازة </vt:lpstr>
      <vt:lpstr>رهن وتداول الأسهم الممتازة</vt:lpstr>
      <vt:lpstr> الالتزامات المستمرة والإخطارات </vt:lpstr>
      <vt:lpstr>PowerPoint Presentation</vt:lpstr>
      <vt:lpstr>نطاق التطبيق وأهم الاختلافات</vt:lpstr>
      <vt:lpstr> استخدامات أسهم الخزينة (للشركات المدرجة)</vt:lpstr>
      <vt:lpstr> استخدامات أسهم الخزينة (للشركات غير المدرجة)   </vt:lpstr>
      <vt:lpstr>الضوابط والإجراءات</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workstation</cp:lastModifiedBy>
  <cp:revision>75</cp:revision>
  <cp:lastPrinted>2015-11-11T09:18:40Z</cp:lastPrinted>
  <dcterms:created xsi:type="dcterms:W3CDTF">2014-09-25T11:33:14Z</dcterms:created>
  <dcterms:modified xsi:type="dcterms:W3CDTF">2015-12-14T11:22:49Z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bb8db3d3-cf66-41c6-abd2-80c5e0908803</vt:lpwstr>
  </property>
  <property fmtid="{D5CDD505-2E9C-101B-9397-08002B2CF9AE}" pid="3" name="CMAClassification">
    <vt:lpwstr>Internal</vt:lpwstr>
  </property>
</Properties>
</file>