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380" r:id="rId2"/>
    <p:sldId id="451" r:id="rId3"/>
    <p:sldId id="453" r:id="rId4"/>
    <p:sldId id="403" r:id="rId5"/>
    <p:sldId id="455" r:id="rId6"/>
    <p:sldId id="456" r:id="rId7"/>
    <p:sldId id="465" r:id="rId8"/>
    <p:sldId id="460" r:id="rId9"/>
    <p:sldId id="463" r:id="rId10"/>
    <p:sldId id="461" r:id="rId11"/>
    <p:sldId id="458" r:id="rId12"/>
    <p:sldId id="462" r:id="rId13"/>
    <p:sldId id="464" r:id="rId14"/>
  </p:sldIdLst>
  <p:sldSz cx="12192000" cy="6858000"/>
  <p:notesSz cx="7010400" cy="9296400"/>
  <p:embeddedFontLst>
    <p:embeddedFont>
      <p:font typeface="IBM Plex Sans Arabic" panose="020B0503050203000203" pitchFamily="34" charset="-78"/>
      <p:regular r:id="rId16"/>
      <p:bold r:id="rId17"/>
    </p:embeddedFont>
    <p:embeddedFont>
      <p:font typeface="IBM Plex Sans Arabic Medium" panose="020B0603050203000203" pitchFamily="34" charset="-78"/>
      <p:regular r:id="rId18"/>
    </p:embeddedFont>
    <p:embeddedFont>
      <p:font typeface="IBM Plex Sans Arabic SemiBold" panose="020B0703050203000203" pitchFamily="34" charset="-78"/>
      <p:regular r:id="rId19"/>
      <p:bold r:id="rId20"/>
    </p:embeddedFont>
  </p:embeddedFontLst>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08BF2A-61EB-E3FD-DC5E-71EAF0BDDE0A}" name="Najeeb Buyabis" initials="NB" userId="S::nbuyabis@cma.gov.kw::bd2eea6e-d58c-41ba-bdba-7d9b6544f5ec" providerId="AD"/>
  <p188:author id="{A58ACE4E-CAB7-344D-F5DB-A6A1B8D0D07F}" name="Yasmeen Khajah" initials="" userId="S::yasmeen.khajah@ku.edu.kw::c5b8b368-509f-4868-a7d3-88670e2e94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100"/>
    <a:srgbClr val="2078B3"/>
    <a:srgbClr val="1F78B3"/>
    <a:srgbClr val="FFC152"/>
    <a:srgbClr val="45A142"/>
    <a:srgbClr val="5EB3E4"/>
    <a:srgbClr val="E03943"/>
    <a:srgbClr val="023C5B"/>
    <a:srgbClr val="152942"/>
    <a:srgbClr val="7CA2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3" autoAdjust="0"/>
    <p:restoredTop sz="94589"/>
  </p:normalViewPr>
  <p:slideViewPr>
    <p:cSldViewPr snapToGrid="0">
      <p:cViewPr varScale="1">
        <p:scale>
          <a:sx n="101" d="100"/>
          <a:sy n="101"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6778BD-22E6-F747-AD07-2627F21FB412}" type="datetimeFigureOut">
              <a:rPr lang="en-US" smtClean="0"/>
              <a:t>13/11/2025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C6C5B-01DE-924F-9529-1A8D066B2C73}" type="slidenum">
              <a:rPr lang="en-US" smtClean="0"/>
              <a:t>‹#›</a:t>
            </a:fld>
            <a:endParaRPr lang="en-US"/>
          </a:p>
        </p:txBody>
      </p:sp>
    </p:spTree>
    <p:extLst>
      <p:ext uri="{BB962C8B-B14F-4D97-AF65-F5344CB8AC3E}">
        <p14:creationId xmlns:p14="http://schemas.microsoft.com/office/powerpoint/2010/main" val="6760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KW" dirty="0"/>
          </a:p>
        </p:txBody>
      </p:sp>
      <p:sp>
        <p:nvSpPr>
          <p:cNvPr id="4" name="Slide Number Placeholder 3"/>
          <p:cNvSpPr>
            <a:spLocks noGrp="1"/>
          </p:cNvSpPr>
          <p:nvPr>
            <p:ph type="sldNum" sz="quarter" idx="5"/>
          </p:nvPr>
        </p:nvSpPr>
        <p:spPr/>
        <p:txBody>
          <a:bodyPr/>
          <a:lstStyle/>
          <a:p>
            <a:fld id="{8D5C6C5B-01DE-924F-9529-1A8D066B2C73}" type="slidenum">
              <a:rPr lang="en-US" smtClean="0"/>
              <a:t>2</a:t>
            </a:fld>
            <a:endParaRPr lang="en-US"/>
          </a:p>
        </p:txBody>
      </p:sp>
    </p:spTree>
    <p:extLst>
      <p:ext uri="{BB962C8B-B14F-4D97-AF65-F5344CB8AC3E}">
        <p14:creationId xmlns:p14="http://schemas.microsoft.com/office/powerpoint/2010/main" val="157358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KW" dirty="0"/>
          </a:p>
        </p:txBody>
      </p:sp>
      <p:sp>
        <p:nvSpPr>
          <p:cNvPr id="4" name="Slide Number Placeholder 3"/>
          <p:cNvSpPr>
            <a:spLocks noGrp="1"/>
          </p:cNvSpPr>
          <p:nvPr>
            <p:ph type="sldNum" sz="quarter" idx="5"/>
          </p:nvPr>
        </p:nvSpPr>
        <p:spPr/>
        <p:txBody>
          <a:bodyPr/>
          <a:lstStyle/>
          <a:p>
            <a:fld id="{8D5C6C5B-01DE-924F-9529-1A8D066B2C73}" type="slidenum">
              <a:rPr lang="en-US" smtClean="0"/>
              <a:t>3</a:t>
            </a:fld>
            <a:endParaRPr lang="en-US"/>
          </a:p>
        </p:txBody>
      </p:sp>
    </p:spTree>
    <p:extLst>
      <p:ext uri="{BB962C8B-B14F-4D97-AF65-F5344CB8AC3E}">
        <p14:creationId xmlns:p14="http://schemas.microsoft.com/office/powerpoint/2010/main" val="267795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KW" dirty="0"/>
          </a:p>
        </p:txBody>
      </p:sp>
      <p:sp>
        <p:nvSpPr>
          <p:cNvPr id="4" name="Slide Number Placeholder 3"/>
          <p:cNvSpPr>
            <a:spLocks noGrp="1"/>
          </p:cNvSpPr>
          <p:nvPr>
            <p:ph type="sldNum" sz="quarter" idx="5"/>
          </p:nvPr>
        </p:nvSpPr>
        <p:spPr/>
        <p:txBody>
          <a:bodyPr/>
          <a:lstStyle/>
          <a:p>
            <a:fld id="{8D5C6C5B-01DE-924F-9529-1A8D066B2C73}" type="slidenum">
              <a:rPr lang="en-US" smtClean="0"/>
              <a:t>10</a:t>
            </a:fld>
            <a:endParaRPr lang="en-US"/>
          </a:p>
        </p:txBody>
      </p:sp>
    </p:spTree>
    <p:extLst>
      <p:ext uri="{BB962C8B-B14F-4D97-AF65-F5344CB8AC3E}">
        <p14:creationId xmlns:p14="http://schemas.microsoft.com/office/powerpoint/2010/main" val="428251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23/05/1447</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98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23/05/1447</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42982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23/05/1447</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0861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23/05/1447</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715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84352-4896-44F0-A209-39C488F0A516}" type="datetimeFigureOut">
              <a:rPr lang="ar-KW" smtClean="0"/>
              <a:t>23/05/1447</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92681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A6584352-4896-44F0-A209-39C488F0A516}" type="datetimeFigureOut">
              <a:rPr lang="ar-KW" smtClean="0"/>
              <a:t>23/05/1447</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0353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A6584352-4896-44F0-A209-39C488F0A516}" type="datetimeFigureOut">
              <a:rPr lang="ar-KW" smtClean="0"/>
              <a:t>23/05/1447</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13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A6584352-4896-44F0-A209-39C488F0A516}" type="datetimeFigureOut">
              <a:rPr lang="ar-KW" smtClean="0"/>
              <a:t>23/05/1447</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2120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4352-4896-44F0-A209-39C488F0A516}" type="datetimeFigureOut">
              <a:rPr lang="ar-KW" smtClean="0"/>
              <a:t>23/05/1447</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2767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23/05/1447</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3158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23/05/1447</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561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4352-4896-44F0-A209-39C488F0A516}" type="datetimeFigureOut">
              <a:rPr lang="ar-KW" smtClean="0"/>
              <a:t>23/05/1447</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7D6B5-4F74-419E-BB4B-29ED9B35EF7E}" type="slidenum">
              <a:rPr lang="ar-KW" smtClean="0"/>
              <a:t>‹#›</a:t>
            </a:fld>
            <a:endParaRPr lang="ar-KW"/>
          </a:p>
        </p:txBody>
      </p:sp>
    </p:spTree>
    <p:extLst>
      <p:ext uri="{BB962C8B-B14F-4D97-AF65-F5344CB8AC3E}">
        <p14:creationId xmlns:p14="http://schemas.microsoft.com/office/powerpoint/2010/main" val="330950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2.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7.emf"/><Relationship Id="rId7" Type="http://schemas.openxmlformats.org/officeDocument/2006/relationships/image" Target="../media/image16.emf"/><Relationship Id="rId2" Type="http://schemas.openxmlformats.org/officeDocument/2006/relationships/image" Target="../media/image4.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2.emf"/><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670033" y="2449816"/>
            <a:ext cx="8851934" cy="1050431"/>
          </a:xfrm>
        </p:spPr>
        <p:txBody>
          <a:bodyPr>
            <a:noAutofit/>
          </a:bodyPr>
          <a:lstStyle/>
          <a:p>
            <a:pPr rtl="1">
              <a:lnSpc>
                <a:spcPct val="110000"/>
              </a:lnSpc>
            </a:pPr>
            <a:r>
              <a:rPr lang="ar-KW" sz="4800" b="1" dirty="0">
                <a:solidFill>
                  <a:srgbClr val="023C5B"/>
                </a:solidFill>
                <a:latin typeface="IBM Plex Sans Arabic" panose="020B0503050203000203" pitchFamily="34" charset="-78"/>
                <a:cs typeface="IBM Plex Sans Arabic" panose="020B0503050203000203" pitchFamily="34" charset="-78"/>
              </a:rPr>
              <a:t>نبذة تعريفية عن هيئة أسواق المال</a:t>
            </a:r>
          </a:p>
        </p:txBody>
      </p:sp>
      <p:pic>
        <p:nvPicPr>
          <p:cNvPr id="7" name="Picture 6">
            <a:extLst>
              <a:ext uri="{FF2B5EF4-FFF2-40B4-BE49-F238E27FC236}">
                <a16:creationId xmlns:a16="http://schemas.microsoft.com/office/drawing/2014/main" id="{F68B079F-C7A7-FB63-4D0C-7AEC1F094490}"/>
              </a:ext>
            </a:extLst>
          </p:cNvPr>
          <p:cNvPicPr>
            <a:picLocks noChangeAspect="1"/>
          </p:cNvPicPr>
          <p:nvPr/>
        </p:nvPicPr>
        <p:blipFill>
          <a:blip r:embed="rId2"/>
          <a:stretch>
            <a:fillRect/>
          </a:stretch>
        </p:blipFill>
        <p:spPr>
          <a:xfrm>
            <a:off x="-216420" y="6073541"/>
            <a:ext cx="12624840" cy="784459"/>
          </a:xfrm>
          <a:prstGeom prst="rect">
            <a:avLst/>
          </a:prstGeom>
        </p:spPr>
      </p:pic>
      <p:pic>
        <p:nvPicPr>
          <p:cNvPr id="8" name="Picture 7">
            <a:extLst>
              <a:ext uri="{FF2B5EF4-FFF2-40B4-BE49-F238E27FC236}">
                <a16:creationId xmlns:a16="http://schemas.microsoft.com/office/drawing/2014/main" id="{BC18C302-C413-23E7-8896-65156E6A4CD2}"/>
              </a:ext>
            </a:extLst>
          </p:cNvPr>
          <p:cNvPicPr>
            <a:picLocks noChangeAspect="1"/>
          </p:cNvPicPr>
          <p:nvPr/>
        </p:nvPicPr>
        <p:blipFill>
          <a:blip r:embed="rId3"/>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96414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1D880B9-6D46-3881-97E2-12AFE0F00BC8}"/>
              </a:ext>
            </a:extLst>
          </p:cNvPr>
          <p:cNvGrpSpPr>
            <a:grpSpLocks noGrp="1" noUngrp="1" noRot="1" noMove="1" noResize="1"/>
          </p:cNvGrpSpPr>
          <p:nvPr/>
        </p:nvGrpSpPr>
        <p:grpSpPr>
          <a:xfrm>
            <a:off x="517829" y="1921452"/>
            <a:ext cx="11117600" cy="4152829"/>
            <a:chOff x="913916" y="1410346"/>
            <a:chExt cx="10556799" cy="3943350"/>
          </a:xfrm>
        </p:grpSpPr>
        <p:pic>
          <p:nvPicPr>
            <p:cNvPr id="10" name="Picture 9" descr="A cartoon character with arms and legs standing in a dark room with spotlights&#10;&#10;AI-generated content may be incorrect.">
              <a:extLst>
                <a:ext uri="{FF2B5EF4-FFF2-40B4-BE49-F238E27FC236}">
                  <a16:creationId xmlns:a16="http://schemas.microsoft.com/office/drawing/2014/main" id="{1306BB6A-63A7-28C9-B462-16C843B6E89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7098" t="14589" r="7491"/>
            <a:stretch>
              <a:fillRect/>
            </a:stretch>
          </p:blipFill>
          <p:spPr>
            <a:xfrm>
              <a:off x="8841816" y="1410347"/>
              <a:ext cx="2628899" cy="3943349"/>
            </a:xfrm>
            <a:prstGeom prst="rect">
              <a:avLst/>
            </a:prstGeom>
          </p:spPr>
        </p:pic>
        <p:pic>
          <p:nvPicPr>
            <p:cNvPr id="16" name="Picture 15" descr="A cartoon character writing on a paper&#10;&#10;AI-generated content may be incorrect.">
              <a:extLst>
                <a:ext uri="{FF2B5EF4-FFF2-40B4-BE49-F238E27FC236}">
                  <a16:creationId xmlns:a16="http://schemas.microsoft.com/office/drawing/2014/main" id="{95139CE1-62CF-C7B2-1D7B-CEDD8E8E830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542816" y="1410347"/>
              <a:ext cx="2628899" cy="3943349"/>
            </a:xfrm>
            <a:prstGeom prst="rect">
              <a:avLst/>
            </a:prstGeom>
          </p:spPr>
        </p:pic>
        <p:pic>
          <p:nvPicPr>
            <p:cNvPr id="20" name="Picture 19" descr="A cartoon character painting a picture&#10;&#10;AI-generated content may be incorrect.">
              <a:extLst>
                <a:ext uri="{FF2B5EF4-FFF2-40B4-BE49-F238E27FC236}">
                  <a16:creationId xmlns:a16="http://schemas.microsoft.com/office/drawing/2014/main" id="{8B989B0A-99F5-0122-E34C-0A38F19B4ED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6192315" y="1410347"/>
              <a:ext cx="2628899" cy="3943349"/>
            </a:xfrm>
            <a:prstGeom prst="rect">
              <a:avLst/>
            </a:prstGeom>
          </p:spPr>
        </p:pic>
        <p:pic>
          <p:nvPicPr>
            <p:cNvPr id="28" name="Picture 27">
              <a:extLst>
                <a:ext uri="{FF2B5EF4-FFF2-40B4-BE49-F238E27FC236}">
                  <a16:creationId xmlns:a16="http://schemas.microsoft.com/office/drawing/2014/main" id="{223F237D-722B-6FBA-9B14-DE921909E3D7}"/>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p:blipFill>
          <p:spPr>
            <a:xfrm>
              <a:off x="913916" y="1410346"/>
              <a:ext cx="2628900" cy="3943350"/>
            </a:xfrm>
            <a:prstGeom prst="rect">
              <a:avLst/>
            </a:prstGeom>
          </p:spPr>
        </p:pic>
      </p:grpSp>
      <p:sp>
        <p:nvSpPr>
          <p:cNvPr id="45" name="Data 39">
            <a:extLst>
              <a:ext uri="{FF2B5EF4-FFF2-40B4-BE49-F238E27FC236}">
                <a16:creationId xmlns:a16="http://schemas.microsoft.com/office/drawing/2014/main" id="{D8FB25E8-85AF-9607-9F93-B5BD83FB3B44}"/>
              </a:ext>
            </a:extLst>
          </p:cNvPr>
          <p:cNvSpPr/>
          <p:nvPr/>
        </p:nvSpPr>
        <p:spPr>
          <a:xfrm>
            <a:off x="1266576" y="5892139"/>
            <a:ext cx="1276201" cy="3642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629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825"/>
              <a:gd name="connsiteY0" fmla="*/ 10000 h 10000"/>
              <a:gd name="connsiteX1" fmla="*/ 629 w 8825"/>
              <a:gd name="connsiteY1" fmla="*/ 0 h 10000"/>
              <a:gd name="connsiteX2" fmla="*/ 8825 w 8825"/>
              <a:gd name="connsiteY2" fmla="*/ 161 h 10000"/>
              <a:gd name="connsiteX3" fmla="*/ 8000 w 8825"/>
              <a:gd name="connsiteY3" fmla="*/ 10000 h 10000"/>
              <a:gd name="connsiteX4" fmla="*/ 0 w 8825"/>
              <a:gd name="connsiteY4" fmla="*/ 10000 h 10000"/>
              <a:gd name="connsiteX0" fmla="*/ 0 w 9526"/>
              <a:gd name="connsiteY0" fmla="*/ 10014 h 10014"/>
              <a:gd name="connsiteX1" fmla="*/ 713 w 9526"/>
              <a:gd name="connsiteY1" fmla="*/ 14 h 10014"/>
              <a:gd name="connsiteX2" fmla="*/ 9526 w 9526"/>
              <a:gd name="connsiteY2" fmla="*/ 0 h 10014"/>
              <a:gd name="connsiteX3" fmla="*/ 9065 w 9526"/>
              <a:gd name="connsiteY3" fmla="*/ 10014 h 10014"/>
              <a:gd name="connsiteX4" fmla="*/ 0 w 9526"/>
              <a:gd name="connsiteY4" fmla="*/ 10014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 h="10014">
                <a:moveTo>
                  <a:pt x="0" y="10014"/>
                </a:moveTo>
                <a:cubicBezTo>
                  <a:pt x="238" y="6681"/>
                  <a:pt x="475" y="3347"/>
                  <a:pt x="713" y="14"/>
                </a:cubicBezTo>
                <a:lnTo>
                  <a:pt x="9526" y="0"/>
                </a:lnTo>
                <a:cubicBezTo>
                  <a:pt x="9372" y="3338"/>
                  <a:pt x="9219" y="6676"/>
                  <a:pt x="9065" y="10014"/>
                </a:cubicBezTo>
                <a:lnTo>
                  <a:pt x="0" y="10014"/>
                </a:lnTo>
                <a:close/>
              </a:path>
            </a:pathLst>
          </a:custGeom>
          <a:solidFill>
            <a:srgbClr val="FFC1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dirty="0"/>
          </a:p>
        </p:txBody>
      </p:sp>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36" name="Picture 35">
            <a:extLst>
              <a:ext uri="{FF2B5EF4-FFF2-40B4-BE49-F238E27FC236}">
                <a16:creationId xmlns:a16="http://schemas.microsoft.com/office/drawing/2014/main" id="{D26AB6E7-A363-2AC7-9DA1-D996379F80D7}"/>
              </a:ext>
            </a:extLst>
          </p:cNvPr>
          <p:cNvPicPr>
            <a:picLocks noChangeAspect="1"/>
          </p:cNvPicPr>
          <p:nvPr/>
        </p:nvPicPr>
        <p:blipFill>
          <a:blip r:embed="rId7"/>
          <a:srcRect l="7781" t="21752" r="3627" b="28169"/>
          <a:stretch>
            <a:fillRect/>
          </a:stretch>
        </p:blipFill>
        <p:spPr>
          <a:xfrm>
            <a:off x="10605459" y="417095"/>
            <a:ext cx="1276394" cy="509859"/>
          </a:xfrm>
          <a:prstGeom prst="rect">
            <a:avLst/>
          </a:prstGeom>
        </p:spPr>
      </p:pic>
      <p:sp>
        <p:nvSpPr>
          <p:cNvPr id="32" name="TextBox 31">
            <a:extLst>
              <a:ext uri="{FF2B5EF4-FFF2-40B4-BE49-F238E27FC236}">
                <a16:creationId xmlns:a16="http://schemas.microsoft.com/office/drawing/2014/main" id="{57B2A0CE-0353-24EA-BAD1-1362EB544404}"/>
              </a:ext>
            </a:extLst>
          </p:cNvPr>
          <p:cNvSpPr txBox="1"/>
          <p:nvPr/>
        </p:nvSpPr>
        <p:spPr>
          <a:xfrm>
            <a:off x="1101999" y="5899777"/>
            <a:ext cx="1518077" cy="369332"/>
          </a:xfrm>
          <a:prstGeom prst="rect">
            <a:avLst/>
          </a:prstGeom>
          <a:noFill/>
        </p:spPr>
        <p:txBody>
          <a:bodyPr wrap="square">
            <a:spAutoFit/>
          </a:bodyPr>
          <a:lstStyle/>
          <a:p>
            <a:pPr algn="ctr">
              <a:buNone/>
            </a:pPr>
            <a:r>
              <a:rPr lang="ar-KW" b="1" i="0" dirty="0">
                <a:solidFill>
                  <a:schemeClr val="bg1"/>
                </a:solidFill>
                <a:effectLst/>
                <a:latin typeface="IBM Plex Sans Arabic" panose="020B0503050203000203" pitchFamily="34" charset="-78"/>
                <a:cs typeface="IBM Plex Sans Arabic" panose="020B0503050203000203" pitchFamily="34" charset="-78"/>
              </a:rPr>
              <a:t>التصوير</a:t>
            </a:r>
          </a:p>
        </p:txBody>
      </p:sp>
      <p:sp>
        <p:nvSpPr>
          <p:cNvPr id="37" name="Title 1">
            <a:extLst>
              <a:ext uri="{FF2B5EF4-FFF2-40B4-BE49-F238E27FC236}">
                <a16:creationId xmlns:a16="http://schemas.microsoft.com/office/drawing/2014/main" id="{DA00BD4B-A642-262E-BD97-93515A6758A4}"/>
              </a:ext>
            </a:extLst>
          </p:cNvPr>
          <p:cNvSpPr txBox="1">
            <a:spLocks/>
          </p:cNvSpPr>
          <p:nvPr/>
        </p:nvSpPr>
        <p:spPr>
          <a:xfrm>
            <a:off x="3931149" y="783719"/>
            <a:ext cx="4329701" cy="646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10000"/>
              </a:lnSpc>
            </a:pPr>
            <a:r>
              <a:rPr lang="ar-KW" sz="4800" b="1" dirty="0">
                <a:solidFill>
                  <a:schemeClr val="bg1"/>
                </a:solidFill>
                <a:latin typeface="IBM Plex Sans Arabic" panose="020B0503050203000203" pitchFamily="34" charset="-78"/>
                <a:cs typeface="IBM Plex Sans Arabic" panose="020B0503050203000203" pitchFamily="34" charset="-78"/>
              </a:rPr>
              <a:t>مسارات الجائزة</a:t>
            </a:r>
          </a:p>
        </p:txBody>
      </p:sp>
      <p:sp>
        <p:nvSpPr>
          <p:cNvPr id="40" name="Data 39">
            <a:extLst>
              <a:ext uri="{FF2B5EF4-FFF2-40B4-BE49-F238E27FC236}">
                <a16:creationId xmlns:a16="http://schemas.microsoft.com/office/drawing/2014/main" id="{05D94AD0-7867-1800-F205-3E7BECCB5F65}"/>
              </a:ext>
            </a:extLst>
          </p:cNvPr>
          <p:cNvSpPr/>
          <p:nvPr/>
        </p:nvSpPr>
        <p:spPr>
          <a:xfrm>
            <a:off x="9492113" y="5892141"/>
            <a:ext cx="1276201" cy="3642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629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825"/>
              <a:gd name="connsiteY0" fmla="*/ 10000 h 10000"/>
              <a:gd name="connsiteX1" fmla="*/ 629 w 8825"/>
              <a:gd name="connsiteY1" fmla="*/ 0 h 10000"/>
              <a:gd name="connsiteX2" fmla="*/ 8825 w 8825"/>
              <a:gd name="connsiteY2" fmla="*/ 161 h 10000"/>
              <a:gd name="connsiteX3" fmla="*/ 8000 w 8825"/>
              <a:gd name="connsiteY3" fmla="*/ 10000 h 10000"/>
              <a:gd name="connsiteX4" fmla="*/ 0 w 8825"/>
              <a:gd name="connsiteY4" fmla="*/ 10000 h 10000"/>
              <a:gd name="connsiteX0" fmla="*/ 0 w 9526"/>
              <a:gd name="connsiteY0" fmla="*/ 10014 h 10014"/>
              <a:gd name="connsiteX1" fmla="*/ 713 w 9526"/>
              <a:gd name="connsiteY1" fmla="*/ 14 h 10014"/>
              <a:gd name="connsiteX2" fmla="*/ 9526 w 9526"/>
              <a:gd name="connsiteY2" fmla="*/ 0 h 10014"/>
              <a:gd name="connsiteX3" fmla="*/ 9065 w 9526"/>
              <a:gd name="connsiteY3" fmla="*/ 10014 h 10014"/>
              <a:gd name="connsiteX4" fmla="*/ 0 w 9526"/>
              <a:gd name="connsiteY4" fmla="*/ 10014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 h="10014">
                <a:moveTo>
                  <a:pt x="0" y="10014"/>
                </a:moveTo>
                <a:cubicBezTo>
                  <a:pt x="238" y="6681"/>
                  <a:pt x="475" y="3347"/>
                  <a:pt x="713" y="14"/>
                </a:cubicBezTo>
                <a:lnTo>
                  <a:pt x="9526" y="0"/>
                </a:lnTo>
                <a:cubicBezTo>
                  <a:pt x="9372" y="3338"/>
                  <a:pt x="9219" y="6676"/>
                  <a:pt x="9065" y="10014"/>
                </a:cubicBezTo>
                <a:lnTo>
                  <a:pt x="0" y="10014"/>
                </a:lnTo>
                <a:close/>
              </a:path>
            </a:pathLst>
          </a:custGeom>
          <a:solidFill>
            <a:srgbClr val="E03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W" dirty="0"/>
          </a:p>
        </p:txBody>
      </p:sp>
      <p:sp>
        <p:nvSpPr>
          <p:cNvPr id="22" name="TextBox 21">
            <a:extLst>
              <a:ext uri="{FF2B5EF4-FFF2-40B4-BE49-F238E27FC236}">
                <a16:creationId xmlns:a16="http://schemas.microsoft.com/office/drawing/2014/main" id="{C2EECF33-6029-1315-A2B7-C567F91AB831}"/>
              </a:ext>
            </a:extLst>
          </p:cNvPr>
          <p:cNvSpPr txBox="1"/>
          <p:nvPr/>
        </p:nvSpPr>
        <p:spPr>
          <a:xfrm>
            <a:off x="9371120" y="5901664"/>
            <a:ext cx="1518077" cy="369332"/>
          </a:xfrm>
          <a:prstGeom prst="rect">
            <a:avLst/>
          </a:prstGeom>
          <a:noFill/>
        </p:spPr>
        <p:txBody>
          <a:bodyPr wrap="square">
            <a:spAutoFit/>
          </a:bodyPr>
          <a:lstStyle/>
          <a:p>
            <a:pPr algn="ctr">
              <a:buNone/>
            </a:pPr>
            <a:r>
              <a:rPr lang="ar-KW" b="1" i="0" dirty="0">
                <a:solidFill>
                  <a:schemeClr val="bg1"/>
                </a:solidFill>
                <a:effectLst/>
                <a:latin typeface="IBM Plex Sans Arabic" panose="020B0503050203000203" pitchFamily="34" charset="-78"/>
                <a:cs typeface="IBM Plex Sans Arabic" panose="020B0503050203000203" pitchFamily="34" charset="-78"/>
              </a:rPr>
              <a:t>الفيديو</a:t>
            </a:r>
          </a:p>
        </p:txBody>
      </p:sp>
      <p:sp>
        <p:nvSpPr>
          <p:cNvPr id="43" name="Data 39">
            <a:extLst>
              <a:ext uri="{FF2B5EF4-FFF2-40B4-BE49-F238E27FC236}">
                <a16:creationId xmlns:a16="http://schemas.microsoft.com/office/drawing/2014/main" id="{2DABF873-F5E7-389D-2C6C-44DA8302F05B}"/>
              </a:ext>
            </a:extLst>
          </p:cNvPr>
          <p:cNvSpPr/>
          <p:nvPr/>
        </p:nvSpPr>
        <p:spPr>
          <a:xfrm>
            <a:off x="6762307" y="5892140"/>
            <a:ext cx="1276201" cy="3642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629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825"/>
              <a:gd name="connsiteY0" fmla="*/ 10000 h 10000"/>
              <a:gd name="connsiteX1" fmla="*/ 629 w 8825"/>
              <a:gd name="connsiteY1" fmla="*/ 0 h 10000"/>
              <a:gd name="connsiteX2" fmla="*/ 8825 w 8825"/>
              <a:gd name="connsiteY2" fmla="*/ 161 h 10000"/>
              <a:gd name="connsiteX3" fmla="*/ 8000 w 8825"/>
              <a:gd name="connsiteY3" fmla="*/ 10000 h 10000"/>
              <a:gd name="connsiteX4" fmla="*/ 0 w 8825"/>
              <a:gd name="connsiteY4" fmla="*/ 10000 h 10000"/>
              <a:gd name="connsiteX0" fmla="*/ 0 w 9526"/>
              <a:gd name="connsiteY0" fmla="*/ 10014 h 10014"/>
              <a:gd name="connsiteX1" fmla="*/ 713 w 9526"/>
              <a:gd name="connsiteY1" fmla="*/ 14 h 10014"/>
              <a:gd name="connsiteX2" fmla="*/ 9526 w 9526"/>
              <a:gd name="connsiteY2" fmla="*/ 0 h 10014"/>
              <a:gd name="connsiteX3" fmla="*/ 9065 w 9526"/>
              <a:gd name="connsiteY3" fmla="*/ 10014 h 10014"/>
              <a:gd name="connsiteX4" fmla="*/ 0 w 9526"/>
              <a:gd name="connsiteY4" fmla="*/ 10014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 h="10014">
                <a:moveTo>
                  <a:pt x="0" y="10014"/>
                </a:moveTo>
                <a:cubicBezTo>
                  <a:pt x="238" y="6681"/>
                  <a:pt x="475" y="3347"/>
                  <a:pt x="713" y="14"/>
                </a:cubicBezTo>
                <a:lnTo>
                  <a:pt x="9526" y="0"/>
                </a:lnTo>
                <a:cubicBezTo>
                  <a:pt x="9372" y="3338"/>
                  <a:pt x="9219" y="6676"/>
                  <a:pt x="9065" y="10014"/>
                </a:cubicBezTo>
                <a:lnTo>
                  <a:pt x="0" y="10014"/>
                </a:lnTo>
                <a:close/>
              </a:path>
            </a:pathLst>
          </a:custGeom>
          <a:solidFill>
            <a:srgbClr val="5EB3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W" dirty="0"/>
          </a:p>
        </p:txBody>
      </p:sp>
      <p:sp>
        <p:nvSpPr>
          <p:cNvPr id="44" name="Data 39">
            <a:extLst>
              <a:ext uri="{FF2B5EF4-FFF2-40B4-BE49-F238E27FC236}">
                <a16:creationId xmlns:a16="http://schemas.microsoft.com/office/drawing/2014/main" id="{930ADCAF-1C06-B830-5E0A-4107E87DD614}"/>
              </a:ext>
            </a:extLst>
          </p:cNvPr>
          <p:cNvSpPr/>
          <p:nvPr/>
        </p:nvSpPr>
        <p:spPr>
          <a:xfrm>
            <a:off x="3972454" y="5892140"/>
            <a:ext cx="1276201" cy="36427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629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825"/>
              <a:gd name="connsiteY0" fmla="*/ 10000 h 10000"/>
              <a:gd name="connsiteX1" fmla="*/ 629 w 8825"/>
              <a:gd name="connsiteY1" fmla="*/ 0 h 10000"/>
              <a:gd name="connsiteX2" fmla="*/ 8825 w 8825"/>
              <a:gd name="connsiteY2" fmla="*/ 161 h 10000"/>
              <a:gd name="connsiteX3" fmla="*/ 8000 w 8825"/>
              <a:gd name="connsiteY3" fmla="*/ 10000 h 10000"/>
              <a:gd name="connsiteX4" fmla="*/ 0 w 8825"/>
              <a:gd name="connsiteY4" fmla="*/ 10000 h 10000"/>
              <a:gd name="connsiteX0" fmla="*/ 0 w 9526"/>
              <a:gd name="connsiteY0" fmla="*/ 10014 h 10014"/>
              <a:gd name="connsiteX1" fmla="*/ 713 w 9526"/>
              <a:gd name="connsiteY1" fmla="*/ 14 h 10014"/>
              <a:gd name="connsiteX2" fmla="*/ 9526 w 9526"/>
              <a:gd name="connsiteY2" fmla="*/ 0 h 10014"/>
              <a:gd name="connsiteX3" fmla="*/ 9065 w 9526"/>
              <a:gd name="connsiteY3" fmla="*/ 10014 h 10014"/>
              <a:gd name="connsiteX4" fmla="*/ 0 w 9526"/>
              <a:gd name="connsiteY4" fmla="*/ 10014 h 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 h="10014">
                <a:moveTo>
                  <a:pt x="0" y="10014"/>
                </a:moveTo>
                <a:cubicBezTo>
                  <a:pt x="238" y="6681"/>
                  <a:pt x="475" y="3347"/>
                  <a:pt x="713" y="14"/>
                </a:cubicBezTo>
                <a:lnTo>
                  <a:pt x="9526" y="0"/>
                </a:lnTo>
                <a:cubicBezTo>
                  <a:pt x="9372" y="3338"/>
                  <a:pt x="9219" y="6676"/>
                  <a:pt x="9065" y="10014"/>
                </a:cubicBezTo>
                <a:lnTo>
                  <a:pt x="0" y="10014"/>
                </a:lnTo>
                <a:close/>
              </a:path>
            </a:pathLst>
          </a:custGeom>
          <a:solidFill>
            <a:srgbClr val="45A1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KW" dirty="0"/>
          </a:p>
        </p:txBody>
      </p:sp>
      <p:sp>
        <p:nvSpPr>
          <p:cNvPr id="47" name="TextBox 46">
            <a:extLst>
              <a:ext uri="{FF2B5EF4-FFF2-40B4-BE49-F238E27FC236}">
                <a16:creationId xmlns:a16="http://schemas.microsoft.com/office/drawing/2014/main" id="{1E9E304A-699D-7C83-5274-78D5032E09BE}"/>
              </a:ext>
            </a:extLst>
          </p:cNvPr>
          <p:cNvSpPr txBox="1"/>
          <p:nvPr/>
        </p:nvSpPr>
        <p:spPr>
          <a:xfrm>
            <a:off x="6641368" y="5884883"/>
            <a:ext cx="1518077" cy="369332"/>
          </a:xfrm>
          <a:prstGeom prst="rect">
            <a:avLst/>
          </a:prstGeom>
          <a:noFill/>
        </p:spPr>
        <p:txBody>
          <a:bodyPr wrap="square">
            <a:spAutoFit/>
          </a:bodyPr>
          <a:lstStyle/>
          <a:p>
            <a:pPr algn="ctr">
              <a:buNone/>
            </a:pPr>
            <a:r>
              <a:rPr lang="ar-KW" b="1" i="0" dirty="0">
                <a:solidFill>
                  <a:schemeClr val="bg1"/>
                </a:solidFill>
                <a:effectLst/>
                <a:latin typeface="IBM Plex Sans Arabic" panose="020B0503050203000203" pitchFamily="34" charset="-78"/>
                <a:cs typeface="IBM Plex Sans Arabic" panose="020B0503050203000203" pitchFamily="34" charset="-78"/>
              </a:rPr>
              <a:t>الرسم</a:t>
            </a:r>
          </a:p>
        </p:txBody>
      </p:sp>
      <p:sp>
        <p:nvSpPr>
          <p:cNvPr id="31" name="TextBox 30">
            <a:extLst>
              <a:ext uri="{FF2B5EF4-FFF2-40B4-BE49-F238E27FC236}">
                <a16:creationId xmlns:a16="http://schemas.microsoft.com/office/drawing/2014/main" id="{21A78D92-8323-68BB-DE70-690D59A56D2E}"/>
              </a:ext>
            </a:extLst>
          </p:cNvPr>
          <p:cNvSpPr txBox="1"/>
          <p:nvPr/>
        </p:nvSpPr>
        <p:spPr>
          <a:xfrm>
            <a:off x="3851515" y="5911189"/>
            <a:ext cx="1518077" cy="369332"/>
          </a:xfrm>
          <a:prstGeom prst="rect">
            <a:avLst/>
          </a:prstGeom>
          <a:noFill/>
        </p:spPr>
        <p:txBody>
          <a:bodyPr wrap="square">
            <a:spAutoFit/>
          </a:bodyPr>
          <a:lstStyle/>
          <a:p>
            <a:pPr algn="ctr">
              <a:buNone/>
            </a:pPr>
            <a:r>
              <a:rPr lang="ar-KW" b="1" i="0" dirty="0">
                <a:solidFill>
                  <a:schemeClr val="bg1"/>
                </a:solidFill>
                <a:effectLst/>
                <a:latin typeface="IBM Plex Sans Arabic" panose="020B0503050203000203" pitchFamily="34" charset="-78"/>
                <a:cs typeface="IBM Plex Sans Arabic" panose="020B0503050203000203" pitchFamily="34" charset="-78"/>
              </a:rPr>
              <a:t>الكتابة</a:t>
            </a:r>
          </a:p>
        </p:txBody>
      </p:sp>
    </p:spTree>
    <p:extLst>
      <p:ext uri="{BB962C8B-B14F-4D97-AF65-F5344CB8AC3E}">
        <p14:creationId xmlns:p14="http://schemas.microsoft.com/office/powerpoint/2010/main" val="44258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2" name="Picture 1">
            <a:extLst>
              <a:ext uri="{FF2B5EF4-FFF2-40B4-BE49-F238E27FC236}">
                <a16:creationId xmlns:a16="http://schemas.microsoft.com/office/drawing/2014/main" id="{6403F5D6-B134-B3CA-4A71-7DDD1518A7BB}"/>
              </a:ext>
            </a:extLst>
          </p:cNvPr>
          <p:cNvPicPr>
            <a:picLocks noChangeAspect="1"/>
          </p:cNvPicPr>
          <p:nvPr/>
        </p:nvPicPr>
        <p:blipFill>
          <a:blip r:embed="rId2"/>
          <a:stretch>
            <a:fillRect/>
          </a:stretch>
        </p:blipFill>
        <p:spPr>
          <a:xfrm>
            <a:off x="495349" y="5875636"/>
            <a:ext cx="11201302" cy="627990"/>
          </a:xfrm>
          <a:prstGeom prst="rect">
            <a:avLst/>
          </a:prstGeom>
        </p:spPr>
      </p:pic>
      <p:pic>
        <p:nvPicPr>
          <p:cNvPr id="10" name="Picture 9" descr="A cartoon character with arms and legs&#10;&#10;AI-generated content may be incorrect.">
            <a:extLst>
              <a:ext uri="{FF2B5EF4-FFF2-40B4-BE49-F238E27FC236}">
                <a16:creationId xmlns:a16="http://schemas.microsoft.com/office/drawing/2014/main" id="{5E73D8DE-9EFA-84F2-8D41-3AB4EC595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11" y="2347849"/>
            <a:ext cx="5147442" cy="3431628"/>
          </a:xfrm>
          <a:prstGeom prst="rect">
            <a:avLst/>
          </a:prstGeom>
        </p:spPr>
      </p:pic>
      <p:pic>
        <p:nvPicPr>
          <p:cNvPr id="11" name="Picture 10">
            <a:extLst>
              <a:ext uri="{FF2B5EF4-FFF2-40B4-BE49-F238E27FC236}">
                <a16:creationId xmlns:a16="http://schemas.microsoft.com/office/drawing/2014/main" id="{3CC85AA4-25B2-56FF-14FF-80C5D660B6FF}"/>
              </a:ext>
            </a:extLst>
          </p:cNvPr>
          <p:cNvPicPr>
            <a:picLocks noChangeAspect="1"/>
          </p:cNvPicPr>
          <p:nvPr/>
        </p:nvPicPr>
        <p:blipFill>
          <a:blip r:embed="rId4"/>
          <a:stretch>
            <a:fillRect/>
          </a:stretch>
        </p:blipFill>
        <p:spPr>
          <a:xfrm>
            <a:off x="2677798" y="823923"/>
            <a:ext cx="4604086" cy="2633198"/>
          </a:xfrm>
          <a:prstGeom prst="rect">
            <a:avLst/>
          </a:prstGeom>
        </p:spPr>
      </p:pic>
      <p:sp>
        <p:nvSpPr>
          <p:cNvPr id="4" name="TextBox 3">
            <a:extLst>
              <a:ext uri="{FF2B5EF4-FFF2-40B4-BE49-F238E27FC236}">
                <a16:creationId xmlns:a16="http://schemas.microsoft.com/office/drawing/2014/main" id="{6DDA2572-DBF8-2AD1-E164-D1396FD20680}"/>
              </a:ext>
            </a:extLst>
          </p:cNvPr>
          <p:cNvSpPr txBox="1"/>
          <p:nvPr/>
        </p:nvSpPr>
        <p:spPr>
          <a:xfrm>
            <a:off x="3305705" y="1406668"/>
            <a:ext cx="3663851" cy="1467709"/>
          </a:xfrm>
          <a:prstGeom prst="rect">
            <a:avLst/>
          </a:prstGeom>
          <a:noFill/>
        </p:spPr>
        <p:txBody>
          <a:bodyPr wrap="square">
            <a:spAutoFit/>
          </a:bodyPr>
          <a:lstStyle/>
          <a:p>
            <a:pPr algn="ctr" rtl="1">
              <a:lnSpc>
                <a:spcPts val="2700"/>
              </a:lnSpc>
              <a:buNone/>
            </a:pPr>
            <a:r>
              <a:rPr lang="ar-KW" sz="2000" i="0" dirty="0">
                <a:solidFill>
                  <a:srgbClr val="2078B3"/>
                </a:solidFill>
                <a:effectLst/>
                <a:latin typeface="IBM Plex Sans Arabic" panose="020B0503050203000203" pitchFamily="34" charset="-78"/>
                <a:cs typeface="IBM Plex Sans Arabic" panose="020B0503050203000203" pitchFamily="34" charset="-78"/>
              </a:rPr>
              <a:t>فـي هـذا الدليـل راح نعطيـك كل المعلومـات اللـي</a:t>
            </a:r>
            <a:r>
              <a:rPr lang="en-US" sz="2000" i="0" dirty="0">
                <a:solidFill>
                  <a:srgbClr val="2078B3"/>
                </a:solidFill>
                <a:effectLst/>
                <a:latin typeface="IBM Plex Sans Arabic" panose="020B0503050203000203" pitchFamily="34" charset="-78"/>
                <a:cs typeface="IBM Plex Sans Arabic" panose="020B0503050203000203" pitchFamily="34" charset="-78"/>
              </a:rPr>
              <a:t> </a:t>
            </a:r>
            <a:r>
              <a:rPr lang="ar-KW" sz="2000" i="0" dirty="0">
                <a:solidFill>
                  <a:srgbClr val="2078B3"/>
                </a:solidFill>
                <a:effectLst/>
                <a:latin typeface="IBM Plex Sans Arabic" panose="020B0503050203000203" pitchFamily="34" charset="-78"/>
                <a:cs typeface="IBM Plex Sans Arabic" panose="020B0503050203000203" pitchFamily="34" charset="-78"/>
              </a:rPr>
              <a:t>تحتاجهــا عــن جائــزة المســتثمر الذكــي الخليجــي؛</a:t>
            </a:r>
            <a:r>
              <a:rPr lang="en-US" sz="2000" i="0" dirty="0">
                <a:solidFill>
                  <a:srgbClr val="2078B3"/>
                </a:solidFill>
                <a:effectLst/>
                <a:latin typeface="IBM Plex Sans Arabic" panose="020B0503050203000203" pitchFamily="34" charset="-78"/>
                <a:cs typeface="IBM Plex Sans Arabic" panose="020B0503050203000203" pitchFamily="34" charset="-78"/>
              </a:rPr>
              <a:t> </a:t>
            </a:r>
            <a:r>
              <a:rPr lang="ar-KW" sz="2000" i="0" dirty="0">
                <a:solidFill>
                  <a:srgbClr val="2078B3"/>
                </a:solidFill>
                <a:effectLst/>
                <a:latin typeface="IBM Plex Sans Arabic" panose="020B0503050203000203" pitchFamily="34" charset="-78"/>
                <a:cs typeface="IBM Plex Sans Arabic" panose="020B0503050203000203" pitchFamily="34" charset="-78"/>
              </a:rPr>
              <a:t>ع</a:t>
            </a:r>
            <a:r>
              <a:rPr lang="ar-SA" sz="2000" i="0" dirty="0">
                <a:solidFill>
                  <a:srgbClr val="2078B3"/>
                </a:solidFill>
                <a:effectLst/>
                <a:latin typeface="IBM Plex Sans Arabic" panose="020B0503050203000203" pitchFamily="34" charset="-78"/>
                <a:cs typeface="IBM Plex Sans Arabic" panose="020B0503050203000203" pitchFamily="34" charset="-78"/>
              </a:rPr>
              <a:t>لى ش</a:t>
            </a:r>
            <a:r>
              <a:rPr lang="ar-KW" sz="2000" i="0" dirty="0">
                <a:solidFill>
                  <a:srgbClr val="2078B3"/>
                </a:solidFill>
                <a:effectLst/>
                <a:latin typeface="IBM Plex Sans Arabic" panose="020B0503050203000203" pitchFamily="34" charset="-78"/>
                <a:cs typeface="IBM Plex Sans Arabic" panose="020B0503050203000203" pitchFamily="34" charset="-78"/>
              </a:rPr>
              <a:t>ــان تقــدم مشــاركة ســليمة!</a:t>
            </a:r>
            <a:endParaRPr lang="en-US" sz="2000" i="0" dirty="0">
              <a:solidFill>
                <a:srgbClr val="2078B3"/>
              </a:solidFill>
              <a:effectLst/>
              <a:latin typeface="IBM Plex Sans Arabic" panose="020B0503050203000203" pitchFamily="34" charset="-78"/>
              <a:cs typeface="IBM Plex Sans Arabic" panose="020B0503050203000203" pitchFamily="34" charset="-78"/>
            </a:endParaRPr>
          </a:p>
        </p:txBody>
      </p:sp>
      <p:pic>
        <p:nvPicPr>
          <p:cNvPr id="15" name="Picture 14">
            <a:extLst>
              <a:ext uri="{FF2B5EF4-FFF2-40B4-BE49-F238E27FC236}">
                <a16:creationId xmlns:a16="http://schemas.microsoft.com/office/drawing/2014/main" id="{3335A8A8-9043-D4C6-A030-6CE33AB89FFD}"/>
              </a:ext>
            </a:extLst>
          </p:cNvPr>
          <p:cNvPicPr>
            <a:picLocks noChangeAspect="1"/>
          </p:cNvPicPr>
          <p:nvPr/>
        </p:nvPicPr>
        <p:blipFill>
          <a:blip r:embed="rId5"/>
          <a:srcRect l="7781" t="21752" r="3627" b="28169"/>
          <a:stretch>
            <a:fillRect/>
          </a:stretch>
        </p:blipFill>
        <p:spPr>
          <a:xfrm>
            <a:off x="10605459" y="417095"/>
            <a:ext cx="1276394" cy="509859"/>
          </a:xfrm>
          <a:prstGeom prst="rect">
            <a:avLst/>
          </a:prstGeom>
        </p:spPr>
      </p:pic>
      <p:sp>
        <p:nvSpPr>
          <p:cNvPr id="16" name="Title 1">
            <a:extLst>
              <a:ext uri="{FF2B5EF4-FFF2-40B4-BE49-F238E27FC236}">
                <a16:creationId xmlns:a16="http://schemas.microsoft.com/office/drawing/2014/main" id="{F56729E4-F68E-D3C5-A6ED-329FF49A0550}"/>
              </a:ext>
            </a:extLst>
          </p:cNvPr>
          <p:cNvSpPr txBox="1">
            <a:spLocks/>
          </p:cNvSpPr>
          <p:nvPr/>
        </p:nvSpPr>
        <p:spPr>
          <a:xfrm>
            <a:off x="8185208" y="1655283"/>
            <a:ext cx="3669792" cy="2796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10000"/>
              </a:lnSpc>
            </a:pPr>
            <a:r>
              <a:rPr lang="ar-KW" sz="3600" b="1" dirty="0">
                <a:solidFill>
                  <a:schemeClr val="bg1"/>
                </a:solidFill>
                <a:latin typeface="IBM Plex Sans Arabic" panose="020B0503050203000203" pitchFamily="34" charset="-78"/>
                <a:cs typeface="IBM Plex Sans Arabic" panose="020B0503050203000203" pitchFamily="34" charset="-78"/>
              </a:rPr>
              <a:t>شلون أقدِّم؟</a:t>
            </a:r>
          </a:p>
        </p:txBody>
      </p:sp>
      <p:pic>
        <p:nvPicPr>
          <p:cNvPr id="17" name="Picture 16">
            <a:extLst>
              <a:ext uri="{FF2B5EF4-FFF2-40B4-BE49-F238E27FC236}">
                <a16:creationId xmlns:a16="http://schemas.microsoft.com/office/drawing/2014/main" id="{41EE49C8-0B8E-DA44-2836-AE937BBFDEEA}"/>
              </a:ext>
            </a:extLst>
          </p:cNvPr>
          <p:cNvPicPr>
            <a:picLocks noChangeAspect="1"/>
          </p:cNvPicPr>
          <p:nvPr/>
        </p:nvPicPr>
        <p:blipFill>
          <a:blip r:embed="rId6"/>
          <a:stretch>
            <a:fillRect/>
          </a:stretch>
        </p:blipFill>
        <p:spPr>
          <a:xfrm>
            <a:off x="10099786" y="3804713"/>
            <a:ext cx="1596865" cy="1596865"/>
          </a:xfrm>
          <a:prstGeom prst="rect">
            <a:avLst/>
          </a:prstGeom>
        </p:spPr>
      </p:pic>
    </p:spTree>
    <p:extLst>
      <p:ext uri="{BB962C8B-B14F-4D97-AF65-F5344CB8AC3E}">
        <p14:creationId xmlns:p14="http://schemas.microsoft.com/office/powerpoint/2010/main" val="247374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2" name="Picture 1">
            <a:extLst>
              <a:ext uri="{FF2B5EF4-FFF2-40B4-BE49-F238E27FC236}">
                <a16:creationId xmlns:a16="http://schemas.microsoft.com/office/drawing/2014/main" id="{6403F5D6-B134-B3CA-4A71-7DDD1518A7BB}"/>
              </a:ext>
            </a:extLst>
          </p:cNvPr>
          <p:cNvPicPr>
            <a:picLocks noChangeAspect="1"/>
          </p:cNvPicPr>
          <p:nvPr/>
        </p:nvPicPr>
        <p:blipFill>
          <a:blip r:embed="rId2"/>
          <a:stretch>
            <a:fillRect/>
          </a:stretch>
        </p:blipFill>
        <p:spPr>
          <a:xfrm>
            <a:off x="495349" y="5875636"/>
            <a:ext cx="11201302" cy="627990"/>
          </a:xfrm>
          <a:prstGeom prst="rect">
            <a:avLst/>
          </a:prstGeom>
        </p:spPr>
      </p:pic>
      <p:sp>
        <p:nvSpPr>
          <p:cNvPr id="4" name="Title 1">
            <a:extLst>
              <a:ext uri="{FF2B5EF4-FFF2-40B4-BE49-F238E27FC236}">
                <a16:creationId xmlns:a16="http://schemas.microsoft.com/office/drawing/2014/main" id="{918D522B-D7A3-7D57-5AC5-0E7C6CF8AA1D}"/>
              </a:ext>
            </a:extLst>
          </p:cNvPr>
          <p:cNvSpPr txBox="1">
            <a:spLocks/>
          </p:cNvSpPr>
          <p:nvPr/>
        </p:nvSpPr>
        <p:spPr>
          <a:xfrm>
            <a:off x="5083253" y="2030996"/>
            <a:ext cx="3669792" cy="2796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10000"/>
              </a:lnSpc>
            </a:pPr>
            <a:r>
              <a:rPr lang="ar-KW" sz="3600" b="1" dirty="0">
                <a:solidFill>
                  <a:schemeClr val="bg1"/>
                </a:solidFill>
                <a:latin typeface="IBM Plex Sans Arabic" panose="020B0503050203000203" pitchFamily="34" charset="-78"/>
                <a:cs typeface="IBM Plex Sans Arabic" panose="020B0503050203000203" pitchFamily="34" charset="-78"/>
              </a:rPr>
              <a:t>عن الجائزة</a:t>
            </a:r>
          </a:p>
          <a:p>
            <a:pPr algn="r" rtl="1">
              <a:lnSpc>
                <a:spcPct val="110000"/>
              </a:lnSpc>
            </a:pPr>
            <a:endParaRPr lang="ar-KW" sz="4800" b="1" dirty="0">
              <a:solidFill>
                <a:schemeClr val="bg1"/>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43D769E-A29C-FCAD-F4BE-0F579F1E8B20}"/>
              </a:ext>
            </a:extLst>
          </p:cNvPr>
          <p:cNvPicPr>
            <a:picLocks noChangeAspect="1"/>
          </p:cNvPicPr>
          <p:nvPr/>
        </p:nvPicPr>
        <p:blipFill>
          <a:blip r:embed="rId3"/>
          <a:stretch>
            <a:fillRect/>
          </a:stretch>
        </p:blipFill>
        <p:spPr>
          <a:xfrm>
            <a:off x="6982878" y="3796913"/>
            <a:ext cx="1624832" cy="1624832"/>
          </a:xfrm>
          <a:prstGeom prst="rect">
            <a:avLst/>
          </a:prstGeom>
        </p:spPr>
      </p:pic>
      <p:pic>
        <p:nvPicPr>
          <p:cNvPr id="16" name="Picture 15">
            <a:extLst>
              <a:ext uri="{FF2B5EF4-FFF2-40B4-BE49-F238E27FC236}">
                <a16:creationId xmlns:a16="http://schemas.microsoft.com/office/drawing/2014/main" id="{F2986722-6C37-B706-7135-3E174D5807D9}"/>
              </a:ext>
            </a:extLst>
          </p:cNvPr>
          <p:cNvPicPr>
            <a:picLocks noChangeAspect="1"/>
          </p:cNvPicPr>
          <p:nvPr/>
        </p:nvPicPr>
        <p:blipFill>
          <a:blip r:embed="rId4"/>
          <a:srcRect l="7781" t="21752" r="3627" b="28169"/>
          <a:stretch>
            <a:fillRect/>
          </a:stretch>
        </p:blipFill>
        <p:spPr>
          <a:xfrm>
            <a:off x="10605459" y="417095"/>
            <a:ext cx="1276394" cy="509859"/>
          </a:xfrm>
          <a:prstGeom prst="rect">
            <a:avLst/>
          </a:prstGeom>
        </p:spPr>
      </p:pic>
      <p:pic>
        <p:nvPicPr>
          <p:cNvPr id="17" name="Picture 16">
            <a:extLst>
              <a:ext uri="{FF2B5EF4-FFF2-40B4-BE49-F238E27FC236}">
                <a16:creationId xmlns:a16="http://schemas.microsoft.com/office/drawing/2014/main" id="{EED1EF22-FC82-2B34-F90C-2459C347DCCC}"/>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602"/>
                    </a14:imgEffect>
                    <a14:imgEffect>
                      <a14:saturation sat="89000"/>
                    </a14:imgEffect>
                    <a14:imgEffect>
                      <a14:brightnessContrast bright="4000"/>
                    </a14:imgEffect>
                  </a14:imgLayer>
                </a14:imgProps>
              </a:ext>
            </a:extLst>
          </a:blip>
          <a:srcRect/>
          <a:stretch/>
        </p:blipFill>
        <p:spPr>
          <a:xfrm>
            <a:off x="-456711" y="2395974"/>
            <a:ext cx="5009661" cy="3431628"/>
          </a:xfrm>
          <a:prstGeom prst="rect">
            <a:avLst/>
          </a:prstGeom>
        </p:spPr>
      </p:pic>
      <p:pic>
        <p:nvPicPr>
          <p:cNvPr id="19" name="Picture 18">
            <a:extLst>
              <a:ext uri="{FF2B5EF4-FFF2-40B4-BE49-F238E27FC236}">
                <a16:creationId xmlns:a16="http://schemas.microsoft.com/office/drawing/2014/main" id="{F98314EE-0FB3-84BE-3E9C-471B04DB3C6B}"/>
              </a:ext>
            </a:extLst>
          </p:cNvPr>
          <p:cNvPicPr>
            <a:picLocks noChangeAspect="1"/>
          </p:cNvPicPr>
          <p:nvPr/>
        </p:nvPicPr>
        <p:blipFill>
          <a:blip r:embed="rId7"/>
          <a:stretch>
            <a:fillRect/>
          </a:stretch>
        </p:blipFill>
        <p:spPr>
          <a:xfrm>
            <a:off x="10099786" y="3804713"/>
            <a:ext cx="1596865" cy="1596865"/>
          </a:xfrm>
          <a:prstGeom prst="rect">
            <a:avLst/>
          </a:prstGeom>
        </p:spPr>
      </p:pic>
      <p:pic>
        <p:nvPicPr>
          <p:cNvPr id="20" name="Picture 19">
            <a:extLst>
              <a:ext uri="{FF2B5EF4-FFF2-40B4-BE49-F238E27FC236}">
                <a16:creationId xmlns:a16="http://schemas.microsoft.com/office/drawing/2014/main" id="{E0306A37-1C01-B48E-C0F4-788A3B7CF262}"/>
              </a:ext>
            </a:extLst>
          </p:cNvPr>
          <p:cNvPicPr>
            <a:picLocks noChangeAspect="1"/>
          </p:cNvPicPr>
          <p:nvPr/>
        </p:nvPicPr>
        <p:blipFill>
          <a:blip r:embed="rId8"/>
          <a:stretch>
            <a:fillRect/>
          </a:stretch>
        </p:blipFill>
        <p:spPr>
          <a:xfrm rot="21340924">
            <a:off x="2998532" y="967969"/>
            <a:ext cx="3514324" cy="2009935"/>
          </a:xfrm>
          <a:prstGeom prst="rect">
            <a:avLst/>
          </a:prstGeom>
        </p:spPr>
      </p:pic>
      <p:sp>
        <p:nvSpPr>
          <p:cNvPr id="22" name="TextBox 21">
            <a:extLst>
              <a:ext uri="{FF2B5EF4-FFF2-40B4-BE49-F238E27FC236}">
                <a16:creationId xmlns:a16="http://schemas.microsoft.com/office/drawing/2014/main" id="{ACF4D8CC-D203-A08B-9394-ED5BF83A136A}"/>
              </a:ext>
            </a:extLst>
          </p:cNvPr>
          <p:cNvSpPr txBox="1"/>
          <p:nvPr/>
        </p:nvSpPr>
        <p:spPr>
          <a:xfrm>
            <a:off x="3481579" y="1598024"/>
            <a:ext cx="2810826" cy="830997"/>
          </a:xfrm>
          <a:prstGeom prst="rect">
            <a:avLst/>
          </a:prstGeom>
          <a:noFill/>
        </p:spPr>
        <p:txBody>
          <a:bodyPr wrap="square">
            <a:spAutoFit/>
          </a:bodyPr>
          <a:lstStyle>
            <a:defPPr>
              <a:defRPr lang="ar-KW"/>
            </a:defPPr>
            <a:lvl1pPr algn="ctr" rtl="1">
              <a:lnSpc>
                <a:spcPts val="2700"/>
              </a:lnSpc>
              <a:buNone/>
              <a:defRPr sz="2000" i="0">
                <a:solidFill>
                  <a:srgbClr val="00B0F0"/>
                </a:solidFill>
                <a:effectLst/>
                <a:latin typeface="IBM Plex Sans Arabic" panose="020B0503050203000203" pitchFamily="34" charset="-78"/>
                <a:cs typeface="IBM Plex Sans Arabic" panose="020B0503050203000203" pitchFamily="34" charset="-78"/>
              </a:defRPr>
            </a:lvl1pPr>
          </a:lstStyle>
          <a:p>
            <a:r>
              <a:rPr lang="ar-SA" dirty="0">
                <a:solidFill>
                  <a:srgbClr val="1F78B3"/>
                </a:solidFill>
              </a:rPr>
              <a:t>وفي هذا الملف، راح تتعرّف أكثر على الجائزة!</a:t>
            </a:r>
            <a:endParaRPr lang="en-US" dirty="0">
              <a:solidFill>
                <a:srgbClr val="1F78B3"/>
              </a:solidFill>
            </a:endParaRPr>
          </a:p>
        </p:txBody>
      </p:sp>
      <p:sp>
        <p:nvSpPr>
          <p:cNvPr id="3" name="Title 1">
            <a:extLst>
              <a:ext uri="{FF2B5EF4-FFF2-40B4-BE49-F238E27FC236}">
                <a16:creationId xmlns:a16="http://schemas.microsoft.com/office/drawing/2014/main" id="{CD6CC48A-D398-3DE7-612E-565AF111A1DD}"/>
              </a:ext>
            </a:extLst>
          </p:cNvPr>
          <p:cNvSpPr txBox="1">
            <a:spLocks/>
          </p:cNvSpPr>
          <p:nvPr/>
        </p:nvSpPr>
        <p:spPr>
          <a:xfrm>
            <a:off x="8185208" y="1655283"/>
            <a:ext cx="3669792" cy="2796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10000"/>
              </a:lnSpc>
            </a:pPr>
            <a:r>
              <a:rPr lang="ar-KW" sz="3600" b="1" dirty="0">
                <a:solidFill>
                  <a:schemeClr val="bg1"/>
                </a:solidFill>
                <a:latin typeface="IBM Plex Sans Arabic" panose="020B0503050203000203" pitchFamily="34" charset="-78"/>
                <a:cs typeface="IBM Plex Sans Arabic" panose="020B0503050203000203" pitchFamily="34" charset="-78"/>
              </a:rPr>
              <a:t>شلون أقدِّم؟</a:t>
            </a:r>
          </a:p>
        </p:txBody>
      </p:sp>
    </p:spTree>
    <p:extLst>
      <p:ext uri="{BB962C8B-B14F-4D97-AF65-F5344CB8AC3E}">
        <p14:creationId xmlns:p14="http://schemas.microsoft.com/office/powerpoint/2010/main" val="314693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2" name="Picture 1">
            <a:extLst>
              <a:ext uri="{FF2B5EF4-FFF2-40B4-BE49-F238E27FC236}">
                <a16:creationId xmlns:a16="http://schemas.microsoft.com/office/drawing/2014/main" id="{6403F5D6-B134-B3CA-4A71-7DDD1518A7BB}"/>
              </a:ext>
            </a:extLst>
          </p:cNvPr>
          <p:cNvPicPr>
            <a:picLocks noChangeAspect="1"/>
          </p:cNvPicPr>
          <p:nvPr/>
        </p:nvPicPr>
        <p:blipFill>
          <a:blip r:embed="rId2"/>
          <a:stretch>
            <a:fillRect/>
          </a:stretch>
        </p:blipFill>
        <p:spPr>
          <a:xfrm>
            <a:off x="495349" y="5875636"/>
            <a:ext cx="11201302" cy="627990"/>
          </a:xfrm>
          <a:prstGeom prst="rect">
            <a:avLst/>
          </a:prstGeom>
        </p:spPr>
      </p:pic>
      <p:pic>
        <p:nvPicPr>
          <p:cNvPr id="11" name="Picture 10">
            <a:extLst>
              <a:ext uri="{FF2B5EF4-FFF2-40B4-BE49-F238E27FC236}">
                <a16:creationId xmlns:a16="http://schemas.microsoft.com/office/drawing/2014/main" id="{1A16FB1D-3202-0745-DC27-C828F68F03AD}"/>
              </a:ext>
            </a:extLst>
          </p:cNvPr>
          <p:cNvPicPr>
            <a:picLocks noChangeAspect="1"/>
          </p:cNvPicPr>
          <p:nvPr/>
        </p:nvPicPr>
        <p:blipFill>
          <a:blip r:embed="rId3"/>
          <a:stretch>
            <a:fillRect/>
          </a:stretch>
        </p:blipFill>
        <p:spPr>
          <a:xfrm rot="20959548">
            <a:off x="3338213" y="1805025"/>
            <a:ext cx="2097005" cy="1398003"/>
          </a:xfrm>
          <a:prstGeom prst="rect">
            <a:avLst/>
          </a:prstGeom>
        </p:spPr>
      </p:pic>
      <p:sp>
        <p:nvSpPr>
          <p:cNvPr id="12" name="TextBox 11">
            <a:extLst>
              <a:ext uri="{FF2B5EF4-FFF2-40B4-BE49-F238E27FC236}">
                <a16:creationId xmlns:a16="http://schemas.microsoft.com/office/drawing/2014/main" id="{7499FA94-DF47-9D41-8137-2745C2A48A83}"/>
              </a:ext>
            </a:extLst>
          </p:cNvPr>
          <p:cNvSpPr txBox="1"/>
          <p:nvPr/>
        </p:nvSpPr>
        <p:spPr>
          <a:xfrm rot="21369326">
            <a:off x="3649962" y="2273193"/>
            <a:ext cx="1689394" cy="461665"/>
          </a:xfrm>
          <a:prstGeom prst="rect">
            <a:avLst/>
          </a:prstGeom>
          <a:noFill/>
        </p:spPr>
        <p:txBody>
          <a:bodyPr wrap="square">
            <a:spAutoFit/>
          </a:bodyPr>
          <a:lstStyle/>
          <a:p>
            <a:pPr algn="ctr" rtl="1">
              <a:buNone/>
            </a:pPr>
            <a:r>
              <a:rPr lang="ar-SA" sz="2400" i="0" dirty="0">
                <a:solidFill>
                  <a:srgbClr val="2078B3"/>
                </a:solidFill>
                <a:effectLst/>
                <a:latin typeface="IBM Plex Sans Arabic" panose="020B0503050203000203" pitchFamily="34" charset="-78"/>
                <a:cs typeface="IBM Plex Sans Arabic" panose="020B0503050203000203" pitchFamily="34" charset="-78"/>
              </a:rPr>
              <a:t>بالتوفيق</a:t>
            </a:r>
            <a:endParaRPr lang="en-US" sz="2400" i="0" dirty="0">
              <a:solidFill>
                <a:srgbClr val="2078B3"/>
              </a:solidFill>
              <a:effectLst/>
              <a:latin typeface="IBM Plex Sans Arabic" panose="020B0503050203000203" pitchFamily="34" charset="-78"/>
              <a:cs typeface="IBM Plex Sans Arabic" panose="020B0503050203000203" pitchFamily="34" charset="-78"/>
            </a:endParaRPr>
          </a:p>
        </p:txBody>
      </p:sp>
      <p:pic>
        <p:nvPicPr>
          <p:cNvPr id="14" name="Picture 13" descr="A cartoon character with arms and legs&#10;&#10;AI-generated content may be incorrect.">
            <a:extLst>
              <a:ext uri="{FF2B5EF4-FFF2-40B4-BE49-F238E27FC236}">
                <a16:creationId xmlns:a16="http://schemas.microsoft.com/office/drawing/2014/main" id="{7D245C87-64E6-A483-E8D3-1D58A8C41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713" y="2333781"/>
            <a:ext cx="5243333" cy="3495555"/>
          </a:xfrm>
          <a:prstGeom prst="rect">
            <a:avLst/>
          </a:prstGeom>
        </p:spPr>
      </p:pic>
      <p:pic>
        <p:nvPicPr>
          <p:cNvPr id="16" name="Picture 15">
            <a:extLst>
              <a:ext uri="{FF2B5EF4-FFF2-40B4-BE49-F238E27FC236}">
                <a16:creationId xmlns:a16="http://schemas.microsoft.com/office/drawing/2014/main" id="{F2986722-6C37-B706-7135-3E174D5807D9}"/>
              </a:ext>
            </a:extLst>
          </p:cNvPr>
          <p:cNvPicPr>
            <a:picLocks noChangeAspect="1"/>
          </p:cNvPicPr>
          <p:nvPr/>
        </p:nvPicPr>
        <p:blipFill>
          <a:blip r:embed="rId5"/>
          <a:srcRect l="7781" t="21752" r="3627" b="28169"/>
          <a:stretch>
            <a:fillRect/>
          </a:stretch>
        </p:blipFill>
        <p:spPr>
          <a:xfrm>
            <a:off x="10605459" y="417095"/>
            <a:ext cx="1276394" cy="509859"/>
          </a:xfrm>
          <a:prstGeom prst="rect">
            <a:avLst/>
          </a:prstGeom>
        </p:spPr>
      </p:pic>
      <p:pic>
        <p:nvPicPr>
          <p:cNvPr id="3" name="Picture 2">
            <a:extLst>
              <a:ext uri="{FF2B5EF4-FFF2-40B4-BE49-F238E27FC236}">
                <a16:creationId xmlns:a16="http://schemas.microsoft.com/office/drawing/2014/main" id="{38E1AA9D-4355-2125-49F9-A3AA96462236}"/>
              </a:ext>
            </a:extLst>
          </p:cNvPr>
          <p:cNvPicPr>
            <a:picLocks noChangeAspect="1"/>
          </p:cNvPicPr>
          <p:nvPr/>
        </p:nvPicPr>
        <p:blipFill>
          <a:blip r:embed="rId6"/>
          <a:stretch>
            <a:fillRect/>
          </a:stretch>
        </p:blipFill>
        <p:spPr>
          <a:xfrm>
            <a:off x="6645455" y="3148061"/>
            <a:ext cx="1596866" cy="1596866"/>
          </a:xfrm>
          <a:prstGeom prst="rect">
            <a:avLst/>
          </a:prstGeom>
        </p:spPr>
      </p:pic>
      <p:sp>
        <p:nvSpPr>
          <p:cNvPr id="13" name="Title 1">
            <a:extLst>
              <a:ext uri="{FF2B5EF4-FFF2-40B4-BE49-F238E27FC236}">
                <a16:creationId xmlns:a16="http://schemas.microsoft.com/office/drawing/2014/main" id="{2D398DB9-520E-92B5-8DD9-69607F05CFEF}"/>
              </a:ext>
            </a:extLst>
          </p:cNvPr>
          <p:cNvSpPr txBox="1">
            <a:spLocks/>
          </p:cNvSpPr>
          <p:nvPr/>
        </p:nvSpPr>
        <p:spPr>
          <a:xfrm>
            <a:off x="8452251" y="2333781"/>
            <a:ext cx="3244400" cy="2653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10000"/>
              </a:lnSpc>
            </a:pPr>
            <a:r>
              <a:rPr lang="ar-KW" sz="3600" b="1" dirty="0">
                <a:solidFill>
                  <a:schemeClr val="bg1"/>
                </a:solidFill>
                <a:latin typeface="IBM Plex Sans Arabic" panose="020B0503050203000203" pitchFamily="34" charset="-78"/>
                <a:cs typeface="IBM Plex Sans Arabic" panose="020B0503050203000203" pitchFamily="34" charset="-78"/>
              </a:rPr>
              <a:t>موقع جائزة المستثمر الذكي</a:t>
            </a:r>
          </a:p>
        </p:txBody>
      </p:sp>
    </p:spTree>
    <p:extLst>
      <p:ext uri="{BB962C8B-B14F-4D97-AF65-F5344CB8AC3E}">
        <p14:creationId xmlns:p14="http://schemas.microsoft.com/office/powerpoint/2010/main" val="116576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413D3-E5F1-A07B-0BF4-C8D2DAD70B81}"/>
              </a:ext>
            </a:extLst>
          </p:cNvPr>
          <p:cNvSpPr/>
          <p:nvPr/>
        </p:nvSpPr>
        <p:spPr>
          <a:xfrm>
            <a:off x="0" y="0"/>
            <a:ext cx="9231311" cy="6858000"/>
          </a:xfrm>
          <a:prstGeom prst="rect">
            <a:avLst/>
          </a:prstGeom>
          <a:solidFill>
            <a:srgbClr val="1529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KW"/>
          </a:p>
        </p:txBody>
      </p:sp>
      <p:sp>
        <p:nvSpPr>
          <p:cNvPr id="4" name="Title 1"/>
          <p:cNvSpPr>
            <a:spLocks noGrp="1"/>
          </p:cNvSpPr>
          <p:nvPr>
            <p:ph type="ctrTitle"/>
          </p:nvPr>
        </p:nvSpPr>
        <p:spPr>
          <a:xfrm>
            <a:off x="9231309" y="2243501"/>
            <a:ext cx="2960691" cy="1842974"/>
          </a:xfrm>
        </p:spPr>
        <p:txBody>
          <a:bodyPr>
            <a:noAutofit/>
          </a:bodyPr>
          <a:lstStyle/>
          <a:p>
            <a:pPr rtl="1">
              <a:lnSpc>
                <a:spcPct val="110000"/>
              </a:lnSpc>
            </a:pPr>
            <a:r>
              <a:rPr lang="ar-KW" sz="4800" dirty="0">
                <a:solidFill>
                  <a:srgbClr val="023C5B"/>
                </a:solidFill>
                <a:latin typeface="IBM Plex Sans Arabic Medium" panose="020B0603050203000203" pitchFamily="34" charset="-78"/>
                <a:cs typeface="IBM Plex Sans Arabic Medium" panose="020B0603050203000203" pitchFamily="34" charset="-78"/>
              </a:rPr>
              <a:t>عن الهيئة</a:t>
            </a:r>
          </a:p>
        </p:txBody>
      </p:sp>
      <p:sp>
        <p:nvSpPr>
          <p:cNvPr id="5" name="TextBox 4">
            <a:extLst>
              <a:ext uri="{FF2B5EF4-FFF2-40B4-BE49-F238E27FC236}">
                <a16:creationId xmlns:a16="http://schemas.microsoft.com/office/drawing/2014/main" id="{808B7056-6E55-7E1D-B80B-D29B216EBC88}"/>
              </a:ext>
            </a:extLst>
          </p:cNvPr>
          <p:cNvSpPr txBox="1"/>
          <p:nvPr/>
        </p:nvSpPr>
        <p:spPr>
          <a:xfrm>
            <a:off x="986118" y="1016640"/>
            <a:ext cx="6828135" cy="1569660"/>
          </a:xfrm>
          <a:prstGeom prst="rect">
            <a:avLst/>
          </a:prstGeom>
          <a:noFill/>
        </p:spPr>
        <p:txBody>
          <a:bodyPr wrap="square">
            <a:spAutoFit/>
          </a:bodyPr>
          <a:lstStyle/>
          <a:p>
            <a:pPr marL="0" marR="0" lvl="0" indent="0" algn="r" defTabSz="914400" rtl="1" eaLnBrk="1" fontAlgn="auto" latinLnBrk="0" hangingPunct="1">
              <a:spcBef>
                <a:spcPts val="0"/>
              </a:spcBef>
              <a:spcAft>
                <a:spcPts val="600"/>
              </a:spcAft>
              <a:buClrTx/>
              <a:buSzTx/>
              <a:buFontTx/>
              <a:buNone/>
              <a:tabLst/>
              <a:defRPr/>
            </a:pPr>
            <a:r>
              <a:rPr kumimoji="0" lang="ar-KW" sz="3200" i="0" u="none" strike="noStrike" kern="1200" cap="none" spc="0" normalizeH="0" baseline="0" noProof="0" dirty="0">
                <a:ln>
                  <a:noFill/>
                </a:ln>
                <a:solidFill>
                  <a:schemeClr val="bg1"/>
                </a:solidFill>
                <a:effectLst/>
                <a:uLnTx/>
                <a:uFillTx/>
                <a:latin typeface="IBM Plex Sans Arabic Medium" panose="020B0603050203000203" pitchFamily="34" charset="-78"/>
                <a:ea typeface="Times New Roman" panose="02020603050405020304" pitchFamily="18" charset="0"/>
                <a:cs typeface="IBM Plex Sans Arabic Medium" panose="020B0603050203000203" pitchFamily="34" charset="-78"/>
              </a:rPr>
              <a:t>هيئة أسواق المال في دولة الكويت </a:t>
            </a:r>
            <a:r>
              <a:rPr kumimoji="0" lang="ar-KW" sz="3200" i="0" u="none" strike="noStrike" kern="1200" cap="none" spc="0" normalizeH="0" baseline="0" noProof="0" dirty="0">
                <a:ln>
                  <a:noFill/>
                </a:ln>
                <a:solidFill>
                  <a:srgbClr val="00B0F0"/>
                </a:solidFill>
                <a:effectLst/>
                <a:uLnTx/>
                <a:uFillTx/>
                <a:latin typeface="IBM Plex Sans Arabic Medium" panose="020B0603050203000203" pitchFamily="34" charset="-78"/>
                <a:ea typeface="Times New Roman" panose="02020603050405020304" pitchFamily="18" charset="0"/>
                <a:cs typeface="IBM Plex Sans Arabic Medium" panose="020B0603050203000203" pitchFamily="34" charset="-78"/>
              </a:rPr>
              <a:t>هيئة عامة مستقلة</a:t>
            </a:r>
            <a:r>
              <a:rPr kumimoji="0" lang="ar-KW" sz="3200" i="0" u="none" strike="noStrike" kern="1200" cap="none" spc="0" normalizeH="0" baseline="0" noProof="0" dirty="0">
                <a:ln>
                  <a:noFill/>
                </a:ln>
                <a:solidFill>
                  <a:schemeClr val="bg1"/>
                </a:solidFill>
                <a:effectLst/>
                <a:uLnTx/>
                <a:uFillTx/>
                <a:latin typeface="IBM Plex Sans Arabic Medium" panose="020B0603050203000203" pitchFamily="34" charset="-78"/>
                <a:ea typeface="Times New Roman" panose="02020603050405020304" pitchFamily="18" charset="0"/>
                <a:cs typeface="IBM Plex Sans Arabic Medium" panose="020B0603050203000203" pitchFamily="34" charset="-78"/>
              </a:rPr>
              <a:t> تتمتع بالشخصية الاعتبارية يشرف عليها وزير التجارة والصناعة</a:t>
            </a:r>
            <a:r>
              <a:rPr kumimoji="0" lang="en-US" sz="3200" i="0" u="none" strike="noStrike" kern="1200" cap="none" spc="0" normalizeH="0" baseline="0" noProof="0" dirty="0">
                <a:ln>
                  <a:noFill/>
                </a:ln>
                <a:solidFill>
                  <a:schemeClr val="bg1"/>
                </a:solidFill>
                <a:effectLst/>
                <a:uLnTx/>
                <a:uFillTx/>
                <a:latin typeface="IBM Plex Sans Arabic Medium" panose="020B0603050203000203" pitchFamily="34" charset="-78"/>
                <a:ea typeface="Times New Roman" panose="02020603050405020304" pitchFamily="18" charset="0"/>
                <a:cs typeface="IBM Plex Sans Arabic Medium" panose="020B0603050203000203" pitchFamily="34" charset="-78"/>
              </a:rPr>
              <a:t>.</a:t>
            </a:r>
          </a:p>
        </p:txBody>
      </p:sp>
      <p:sp>
        <p:nvSpPr>
          <p:cNvPr id="6" name="TextBox 5">
            <a:extLst>
              <a:ext uri="{FF2B5EF4-FFF2-40B4-BE49-F238E27FC236}">
                <a16:creationId xmlns:a16="http://schemas.microsoft.com/office/drawing/2014/main" id="{417F2431-B48B-979F-3A54-0BFE06CBF4F5}"/>
              </a:ext>
            </a:extLst>
          </p:cNvPr>
          <p:cNvSpPr txBox="1"/>
          <p:nvPr/>
        </p:nvSpPr>
        <p:spPr>
          <a:xfrm>
            <a:off x="5310232" y="3230981"/>
            <a:ext cx="2849612" cy="1208344"/>
          </a:xfrm>
          <a:prstGeom prst="rect">
            <a:avLst/>
          </a:prstGeom>
          <a:noFill/>
        </p:spPr>
        <p:txBody>
          <a:bodyPr wrap="square">
            <a:spAutoFit/>
          </a:bodyPr>
          <a:lstStyle/>
          <a:p>
            <a:pPr marL="342900" marR="0" lvl="0" indent="-342900" algn="r" defTabSz="914400" rtl="1"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ar-KW" sz="160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أُنشئت بموجب القانون رقم 7 لسنة </a:t>
            </a:r>
            <a:r>
              <a:rPr kumimoji="0" lang="en-GB" sz="160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2010</a:t>
            </a:r>
            <a:r>
              <a:rPr kumimoji="0" lang="ar-KW" sz="160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 </a:t>
            </a:r>
            <a:r>
              <a:rPr kumimoji="0" lang="ar-KW" sz="1600" i="0" u="none" strike="noStrike" kern="1200" cap="none" spc="0" normalizeH="0" baseline="0" noProof="0" dirty="0">
                <a:ln>
                  <a:noFill/>
                </a:ln>
                <a:solidFill>
                  <a:schemeClr val="bg1"/>
                </a:solidFill>
                <a:effectLst/>
                <a:uLnTx/>
                <a:uFillTx/>
                <a:latin typeface="IBM Plex Sans Arabic" panose="020B0503050203000203" pitchFamily="34" charset="-78"/>
                <a:ea typeface="Calibri" panose="020F0502020204030204" pitchFamily="34" charset="0"/>
                <a:cs typeface="IBM Plex Sans Arabic" panose="020B0503050203000203" pitchFamily="34" charset="-78"/>
              </a:rPr>
              <a:t>مع الإشارة إلى إجراء تعديلات على القانون كان أخرها في سنة 2015.</a:t>
            </a:r>
            <a:endParaRPr kumimoji="0" lang="en-GB" sz="1600" i="0" u="none" strike="noStrike" kern="1200" cap="none" spc="0" normalizeH="0" baseline="0" noProof="0" dirty="0">
              <a:ln>
                <a:noFill/>
              </a:ln>
              <a:solidFill>
                <a:schemeClr val="bg1"/>
              </a:solidFill>
              <a:effectLst/>
              <a:uLnTx/>
              <a:uFillTx/>
              <a:latin typeface="IBM Plex Sans Arabic" panose="020B0503050203000203" pitchFamily="34" charset="-78"/>
              <a:ea typeface="Calibri" panose="020F0502020204030204" pitchFamily="34" charset="0"/>
              <a:cs typeface="IBM Plex Sans Arabic" panose="020B0503050203000203" pitchFamily="34" charset="-78"/>
            </a:endParaRPr>
          </a:p>
        </p:txBody>
      </p:sp>
      <p:sp>
        <p:nvSpPr>
          <p:cNvPr id="8" name="TextBox 7">
            <a:extLst>
              <a:ext uri="{FF2B5EF4-FFF2-40B4-BE49-F238E27FC236}">
                <a16:creationId xmlns:a16="http://schemas.microsoft.com/office/drawing/2014/main" id="{7EFBD558-E627-7126-B91E-E8C1AFC84714}"/>
              </a:ext>
            </a:extLst>
          </p:cNvPr>
          <p:cNvSpPr txBox="1"/>
          <p:nvPr/>
        </p:nvSpPr>
        <p:spPr>
          <a:xfrm>
            <a:off x="5399773" y="4608937"/>
            <a:ext cx="2760071" cy="1498872"/>
          </a:xfrm>
          <a:prstGeom prst="rect">
            <a:avLst/>
          </a:prstGeom>
          <a:noFill/>
        </p:spPr>
        <p:txBody>
          <a:bodyPr wrap="square">
            <a:spAutoFit/>
          </a:bodyPr>
          <a:lstStyle/>
          <a:p>
            <a:pPr marL="342900" marR="0" lvl="0" indent="-342900" algn="r" defTabSz="914400" rtl="1"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ar-KW" sz="1600" b="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تتولى الهيئة مهام الإشراف على الجهات الخاضعة لرقابتها </a:t>
            </a:r>
            <a:r>
              <a:rPr kumimoji="0" lang="ar-KW" sz="1600" b="1" i="0" u="none" strike="noStrike" kern="1200" cap="none" spc="0" normalizeH="0" baseline="0" noProof="0" dirty="0">
                <a:ln>
                  <a:noFill/>
                </a:ln>
                <a:solidFill>
                  <a:srgbClr val="00B0F0"/>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(البورصة، المقاصة، الشركات المدرجة، الأشخاص المرخص له</a:t>
            </a:r>
            <a:r>
              <a:rPr kumimoji="0" lang="ar-SA" sz="1600" b="1" i="0" u="none" strike="noStrike" kern="1200" cap="none" spc="0" normalizeH="0" baseline="0" noProof="0" dirty="0">
                <a:ln>
                  <a:noFill/>
                </a:ln>
                <a:solidFill>
                  <a:srgbClr val="00B0F0"/>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م</a:t>
            </a:r>
            <a:r>
              <a:rPr kumimoji="0" lang="ar-KW" sz="1600" b="1" i="0" u="none" strike="noStrike" kern="1200" cap="none" spc="0" normalizeH="0" baseline="0" noProof="0" dirty="0">
                <a:ln>
                  <a:noFill/>
                </a:ln>
                <a:solidFill>
                  <a:srgbClr val="00B0F0"/>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a:t>
            </a:r>
            <a:r>
              <a:rPr kumimoji="0" lang="ar-KW" sz="1600" b="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 </a:t>
            </a:r>
            <a:endParaRPr kumimoji="0" lang="en-US" sz="1600" b="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endParaRPr>
          </a:p>
        </p:txBody>
      </p:sp>
      <p:sp>
        <p:nvSpPr>
          <p:cNvPr id="10" name="TextBox 9">
            <a:extLst>
              <a:ext uri="{FF2B5EF4-FFF2-40B4-BE49-F238E27FC236}">
                <a16:creationId xmlns:a16="http://schemas.microsoft.com/office/drawing/2014/main" id="{1989CBAF-99B8-076A-3A7C-544837C9E211}"/>
              </a:ext>
            </a:extLst>
          </p:cNvPr>
          <p:cNvSpPr txBox="1"/>
          <p:nvPr/>
        </p:nvSpPr>
        <p:spPr>
          <a:xfrm>
            <a:off x="1908811" y="3246228"/>
            <a:ext cx="2999940" cy="1782026"/>
          </a:xfrm>
          <a:prstGeom prst="rect">
            <a:avLst/>
          </a:prstGeom>
          <a:noFill/>
        </p:spPr>
        <p:txBody>
          <a:bodyPr wrap="square">
            <a:spAutoFit/>
          </a:bodyPr>
          <a:lstStyle/>
          <a:p>
            <a:pPr marL="342900" marR="0" lvl="0" indent="-342900" algn="r" defTabSz="914400" rtl="1" eaLnBrk="1" fontAlgn="auto" latinLnBrk="0" hangingPunct="1">
              <a:lnSpc>
                <a:spcPct val="115000"/>
              </a:lnSpc>
              <a:spcBef>
                <a:spcPts val="0"/>
              </a:spcBef>
              <a:spcAft>
                <a:spcPts val="600"/>
              </a:spcAft>
              <a:buClrTx/>
              <a:buSzTx/>
              <a:buFont typeface="Arial" panose="020B0604020202020204" pitchFamily="34" charset="0"/>
              <a:buChar char="•"/>
              <a:tabLst/>
              <a:defRPr/>
            </a:pPr>
            <a:r>
              <a:rPr kumimoji="0" lang="ar-KW" sz="1600" b="0" i="0" u="none" strike="noStrike" kern="1200" cap="none" spc="0" normalizeH="0" baseline="0" noProof="0" dirty="0">
                <a:ln>
                  <a:noFill/>
                </a:ln>
                <a:solidFill>
                  <a:schemeClr val="bg1"/>
                </a:solidFill>
                <a:effectLst/>
                <a:uLnTx/>
                <a:uFillTx/>
                <a:latin typeface="IBM Plex Sans Arabic" panose="020B0503050203000203" pitchFamily="34" charset="-78"/>
                <a:ea typeface="Times New Roman" panose="02020603050405020304" pitchFamily="18" charset="0"/>
                <a:cs typeface="IBM Plex Sans Arabic" panose="020B0503050203000203" pitchFamily="34" charset="-78"/>
              </a:rPr>
              <a:t>إضافة الى الأهداف المحددة في قانون إنشائها،</a:t>
            </a:r>
            <a:r>
              <a:rPr kumimoji="0" lang="ar-KW" sz="1600" b="0" i="0" u="none" strike="noStrike" kern="1200" cap="none" spc="0" normalizeH="0" baseline="0" noProof="0" dirty="0">
                <a:ln>
                  <a:noFill/>
                </a:ln>
                <a:solidFill>
                  <a:schemeClr val="bg1"/>
                </a:solidFill>
                <a:effectLst/>
                <a:uLnTx/>
                <a:uFillTx/>
                <a:latin typeface="IBM Plex Sans Arabic" panose="020B0503050203000203" pitchFamily="34" charset="-78"/>
                <a:ea typeface="Calibri" panose="020F0502020204030204" pitchFamily="34" charset="0"/>
                <a:cs typeface="IBM Plex Sans Arabic" panose="020B0503050203000203" pitchFamily="34" charset="-78"/>
              </a:rPr>
              <a:t> والتي تمكن الهيئة من أداء الدور المنوط به على صعيد تحقيق التوجهات التنموية الإستراتيجية الحكومية التي تتضمنها رؤية الكويت 2035.</a:t>
            </a:r>
            <a:endParaRPr kumimoji="0" lang="en-GB" sz="1600" b="0" i="0" u="none" strike="noStrike" kern="1200" cap="none" spc="0" normalizeH="0" baseline="0" noProof="0" dirty="0">
              <a:ln>
                <a:noFill/>
              </a:ln>
              <a:solidFill>
                <a:schemeClr val="bg1"/>
              </a:solidFill>
              <a:effectLst/>
              <a:uLnTx/>
              <a:uFillTx/>
              <a:latin typeface="IBM Plex Sans Arabic" panose="020B0503050203000203" pitchFamily="34" charset="-78"/>
              <a:ea typeface="Calibri" panose="020F0502020204030204" pitchFamily="34" charset="0"/>
              <a:cs typeface="IBM Plex Sans Arabic" panose="020B0503050203000203" pitchFamily="34" charset="-78"/>
            </a:endParaRPr>
          </a:p>
        </p:txBody>
      </p:sp>
      <p:sp>
        <p:nvSpPr>
          <p:cNvPr id="13" name="Title 1">
            <a:extLst>
              <a:ext uri="{FF2B5EF4-FFF2-40B4-BE49-F238E27FC236}">
                <a16:creationId xmlns:a16="http://schemas.microsoft.com/office/drawing/2014/main" id="{D7EC7F27-419F-493A-E326-F3101624CA57}"/>
              </a:ext>
            </a:extLst>
          </p:cNvPr>
          <p:cNvSpPr txBox="1">
            <a:spLocks/>
          </p:cNvSpPr>
          <p:nvPr/>
        </p:nvSpPr>
        <p:spPr>
          <a:xfrm>
            <a:off x="11589920" y="6100436"/>
            <a:ext cx="309932" cy="528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10000"/>
              </a:lnSpc>
            </a:pPr>
            <a:fld id="{8E7F85DC-D042-D14D-A9DB-9D345235F486}" type="slidenum">
              <a:rPr lang="ar-SA" sz="1000" b="1" smtClean="0">
                <a:solidFill>
                  <a:srgbClr val="023C5B"/>
                </a:solidFill>
                <a:latin typeface="IBM Plex Sans Arabic SemiBold" panose="020B0503050203000203" pitchFamily="34" charset="-78"/>
                <a:cs typeface="IBM Plex Sans Arabic SemiBold" panose="020B0503050203000203" pitchFamily="34" charset="-78"/>
              </a:rPr>
              <a:pPr algn="r" rtl="1">
                <a:lnSpc>
                  <a:spcPct val="110000"/>
                </a:lnSpc>
              </a:pPr>
              <a:t>2</a:t>
            </a:fld>
            <a:endParaRPr lang="ar-SA" sz="1000" dirty="0">
              <a:solidFill>
                <a:srgbClr val="023C5B"/>
              </a:solidFill>
              <a:latin typeface="IBM Plex Sans Arabic" panose="020B0503050203000203" pitchFamily="34" charset="-78"/>
              <a:cs typeface="IBM Plex Sans Arabic" panose="020B0503050203000203" pitchFamily="34" charset="-78"/>
            </a:endParaRPr>
          </a:p>
        </p:txBody>
      </p:sp>
      <p:pic>
        <p:nvPicPr>
          <p:cNvPr id="14" name="Picture 13">
            <a:extLst>
              <a:ext uri="{FF2B5EF4-FFF2-40B4-BE49-F238E27FC236}">
                <a16:creationId xmlns:a16="http://schemas.microsoft.com/office/drawing/2014/main" id="{53B3061E-8DD7-DFE7-7969-3AA668D1CDDC}"/>
              </a:ext>
            </a:extLst>
          </p:cNvPr>
          <p:cNvPicPr>
            <a:picLocks noChangeAspect="1"/>
          </p:cNvPicPr>
          <p:nvPr/>
        </p:nvPicPr>
        <p:blipFill>
          <a:blip r:embed="rId3"/>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185084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2BCC8-3E94-525F-C6CC-A48645194EC7}"/>
              </a:ext>
            </a:extLst>
          </p:cNvPr>
          <p:cNvPicPr>
            <a:picLocks noChangeAspect="1"/>
          </p:cNvPicPr>
          <p:nvPr/>
        </p:nvPicPr>
        <p:blipFill>
          <a:blip r:embed="rId3"/>
          <a:stretch>
            <a:fillRect/>
          </a:stretch>
        </p:blipFill>
        <p:spPr>
          <a:xfrm>
            <a:off x="-216420" y="6073541"/>
            <a:ext cx="12624840" cy="784459"/>
          </a:xfrm>
          <a:prstGeom prst="rect">
            <a:avLst/>
          </a:prstGeom>
        </p:spPr>
      </p:pic>
      <p:sp>
        <p:nvSpPr>
          <p:cNvPr id="13" name="TextBox 12">
            <a:extLst>
              <a:ext uri="{FF2B5EF4-FFF2-40B4-BE49-F238E27FC236}">
                <a16:creationId xmlns:a16="http://schemas.microsoft.com/office/drawing/2014/main" id="{CA284D20-0FF6-14DC-9339-84A982A3D1FE}"/>
              </a:ext>
            </a:extLst>
          </p:cNvPr>
          <p:cNvSpPr txBox="1"/>
          <p:nvPr/>
        </p:nvSpPr>
        <p:spPr>
          <a:xfrm>
            <a:off x="6448926" y="1877350"/>
            <a:ext cx="3885813" cy="2318583"/>
          </a:xfrm>
          <a:prstGeom prst="rect">
            <a:avLst/>
          </a:prstGeom>
          <a:noFill/>
        </p:spPr>
        <p:txBody>
          <a:bodyPr wrap="square">
            <a:spAutoFit/>
          </a:bodyPr>
          <a:lstStyle/>
          <a:p>
            <a:pPr algn="r">
              <a:spcBef>
                <a:spcPts val="1125"/>
              </a:spcBef>
              <a:spcAft>
                <a:spcPts val="750"/>
              </a:spcAft>
            </a:pPr>
            <a:r>
              <a:rPr lang="ar-KW" sz="3200" b="1" dirty="0">
                <a:solidFill>
                  <a:srgbClr val="00B0F0"/>
                </a:solidFill>
                <a:latin typeface="IBM Plex Sans Arabic" panose="020B0503050203000203" pitchFamily="34" charset="-78"/>
                <a:cs typeface="IBM Plex Sans Arabic" panose="020B0503050203000203" pitchFamily="34" charset="-78"/>
              </a:rPr>
              <a:t>الرؤية</a:t>
            </a:r>
          </a:p>
          <a:p>
            <a:pPr algn="justLow" rtl="1">
              <a:lnSpc>
                <a:spcPts val="3200"/>
              </a:lnSpc>
              <a:spcAft>
                <a:spcPts val="750"/>
              </a:spcAft>
              <a:buNone/>
            </a:pPr>
            <a:r>
              <a:rPr lang="ar-KW" sz="2400" dirty="0">
                <a:solidFill>
                  <a:srgbClr val="152942"/>
                </a:solidFill>
                <a:latin typeface="IBM Plex Sans Arabic" panose="020B0503050203000203" pitchFamily="34" charset="-78"/>
                <a:cs typeface="IBM Plex Sans Arabic" panose="020B0503050203000203" pitchFamily="34" charset="-78"/>
              </a:rPr>
              <a:t>توفير بيئة تنظيمية آمنة وممكنة لتطوير وتنمية أسواق رأس المال في دولة الكويت إلى أسواق متطورة تساهم في الاقتصاد الوطني</a:t>
            </a:r>
            <a:r>
              <a:rPr lang="en-US" sz="2400" dirty="0">
                <a:solidFill>
                  <a:srgbClr val="152942"/>
                </a:solidFill>
                <a:latin typeface="IBM Plex Sans Arabic" panose="020B0503050203000203" pitchFamily="34" charset="-78"/>
                <a:cs typeface="IBM Plex Sans Arabic" panose="020B0503050203000203" pitchFamily="34" charset="-78"/>
              </a:rPr>
              <a:t>.</a:t>
            </a:r>
            <a:endParaRPr lang="ar-KW" sz="2400" dirty="0">
              <a:solidFill>
                <a:srgbClr val="152942"/>
              </a:solidFill>
              <a:latin typeface="IBM Plex Sans Arabic" panose="020B0503050203000203" pitchFamily="34" charset="-78"/>
              <a:cs typeface="IBM Plex Sans Arabic" panose="020B0503050203000203" pitchFamily="34" charset="-78"/>
            </a:endParaRPr>
          </a:p>
        </p:txBody>
      </p:sp>
      <p:sp>
        <p:nvSpPr>
          <p:cNvPr id="16" name="TextBox 15">
            <a:extLst>
              <a:ext uri="{FF2B5EF4-FFF2-40B4-BE49-F238E27FC236}">
                <a16:creationId xmlns:a16="http://schemas.microsoft.com/office/drawing/2014/main" id="{DF9F0CA8-E617-B73C-1CB5-77356B51D394}"/>
              </a:ext>
            </a:extLst>
          </p:cNvPr>
          <p:cNvSpPr txBox="1"/>
          <p:nvPr/>
        </p:nvSpPr>
        <p:spPr>
          <a:xfrm>
            <a:off x="1405288" y="1877349"/>
            <a:ext cx="4423714" cy="3139321"/>
          </a:xfrm>
          <a:prstGeom prst="rect">
            <a:avLst/>
          </a:prstGeom>
          <a:noFill/>
        </p:spPr>
        <p:txBody>
          <a:bodyPr wrap="square">
            <a:spAutoFit/>
          </a:bodyPr>
          <a:lstStyle/>
          <a:p>
            <a:pPr algn="r">
              <a:spcAft>
                <a:spcPts val="750"/>
              </a:spcAft>
              <a:buNone/>
            </a:pPr>
            <a:r>
              <a:rPr lang="ar-KW" sz="3200" b="1" dirty="0">
                <a:solidFill>
                  <a:srgbClr val="00B0F0"/>
                </a:solidFill>
                <a:latin typeface="IBM Plex Sans Arabic" panose="020B0503050203000203" pitchFamily="34" charset="-78"/>
                <a:cs typeface="IBM Plex Sans Arabic" panose="020B0503050203000203" pitchFamily="34" charset="-78"/>
              </a:rPr>
              <a:t>الرسالة</a:t>
            </a:r>
          </a:p>
          <a:p>
            <a:pPr algn="justLow" rtl="1">
              <a:lnSpc>
                <a:spcPts val="3200"/>
              </a:lnSpc>
              <a:spcAft>
                <a:spcPts val="750"/>
              </a:spcAft>
              <a:buNone/>
            </a:pPr>
            <a:r>
              <a:rPr lang="ar-KW" sz="2400" dirty="0">
                <a:solidFill>
                  <a:srgbClr val="152942"/>
                </a:solidFill>
                <a:latin typeface="IBM Plex Sans Arabic" panose="020B0503050203000203" pitchFamily="34" charset="-78"/>
                <a:cs typeface="IBM Plex Sans Arabic" panose="020B0503050203000203" pitchFamily="34" charset="-78"/>
              </a:rPr>
              <a:t>تـعـزيز النظام الإشـرافي والرقـابي والتنظيمي لتـطوير وتنمية أسـواق مـال آمنة وجـاذبـة وتنافسية في دولة الكويت، قائمة على مبدأ العدالة والشفافية والنزاهة ومواكبة لأفضل الممارسات الدولية.</a:t>
            </a:r>
          </a:p>
        </p:txBody>
      </p:sp>
      <p:sp>
        <p:nvSpPr>
          <p:cNvPr id="26" name="Title 1">
            <a:extLst>
              <a:ext uri="{FF2B5EF4-FFF2-40B4-BE49-F238E27FC236}">
                <a16:creationId xmlns:a16="http://schemas.microsoft.com/office/drawing/2014/main" id="{5A1A43F8-F84C-1948-1FCC-F3F1DC3BE5CF}"/>
              </a:ext>
            </a:extLst>
          </p:cNvPr>
          <p:cNvSpPr txBox="1">
            <a:spLocks/>
          </p:cNvSpPr>
          <p:nvPr/>
        </p:nvSpPr>
        <p:spPr>
          <a:xfrm>
            <a:off x="11589920" y="6100436"/>
            <a:ext cx="309932" cy="528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10000"/>
              </a:lnSpc>
            </a:pPr>
            <a:fld id="{8E7F85DC-D042-D14D-A9DB-9D345235F486}" type="slidenum">
              <a:rPr lang="ar-SA" sz="1000" b="1" smtClean="0">
                <a:solidFill>
                  <a:srgbClr val="7CA2B4"/>
                </a:solidFill>
                <a:latin typeface="IBM Plex Sans Arabic SemiBold" panose="020B0503050203000203" pitchFamily="34" charset="-78"/>
                <a:cs typeface="IBM Plex Sans Arabic SemiBold" panose="020B0503050203000203" pitchFamily="34" charset="-78"/>
              </a:rPr>
              <a:pPr algn="r" rtl="1">
                <a:lnSpc>
                  <a:spcPct val="110000"/>
                </a:lnSpc>
              </a:pPr>
              <a:t>3</a:t>
            </a:fld>
            <a:endParaRPr lang="ar-SA" sz="1000" dirty="0">
              <a:solidFill>
                <a:srgbClr val="7CA2B4"/>
              </a:solidFill>
              <a:latin typeface="IBM Plex Sans Arabic" panose="020B0503050203000203" pitchFamily="34" charset="-78"/>
              <a:cs typeface="IBM Plex Sans Arabic" panose="020B0503050203000203" pitchFamily="34" charset="-78"/>
            </a:endParaRPr>
          </a:p>
        </p:txBody>
      </p:sp>
      <p:pic>
        <p:nvPicPr>
          <p:cNvPr id="28" name="Picture 27">
            <a:extLst>
              <a:ext uri="{FF2B5EF4-FFF2-40B4-BE49-F238E27FC236}">
                <a16:creationId xmlns:a16="http://schemas.microsoft.com/office/drawing/2014/main" id="{6349FFBC-1724-9FFC-DD54-2A1D4A4937FC}"/>
              </a:ext>
            </a:extLst>
          </p:cNvPr>
          <p:cNvPicPr>
            <a:picLocks noChangeAspect="1"/>
          </p:cNvPicPr>
          <p:nvPr/>
        </p:nvPicPr>
        <p:blipFill>
          <a:blip r:embed="rId4"/>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2178945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EA5E79-4706-196C-270C-91DBDB06A9CB}"/>
              </a:ext>
            </a:extLst>
          </p:cNvPr>
          <p:cNvPicPr>
            <a:picLocks noChangeAspect="1"/>
          </p:cNvPicPr>
          <p:nvPr/>
        </p:nvPicPr>
        <p:blipFill>
          <a:blip r:embed="rId2"/>
          <a:stretch>
            <a:fillRect/>
          </a:stretch>
        </p:blipFill>
        <p:spPr>
          <a:xfrm>
            <a:off x="-216420" y="6073541"/>
            <a:ext cx="12624840" cy="784459"/>
          </a:xfrm>
          <a:prstGeom prst="rect">
            <a:avLst/>
          </a:prstGeom>
        </p:spPr>
      </p:pic>
      <p:pic>
        <p:nvPicPr>
          <p:cNvPr id="8" name="Picture 7">
            <a:extLst>
              <a:ext uri="{FF2B5EF4-FFF2-40B4-BE49-F238E27FC236}">
                <a16:creationId xmlns:a16="http://schemas.microsoft.com/office/drawing/2014/main" id="{63564E81-1E36-C1AA-CCEC-97F6B94ACA4C}"/>
              </a:ext>
            </a:extLst>
          </p:cNvPr>
          <p:cNvPicPr>
            <a:picLocks noChangeAspect="1"/>
          </p:cNvPicPr>
          <p:nvPr/>
        </p:nvPicPr>
        <p:blipFill>
          <a:blip r:embed="rId3"/>
          <a:stretch>
            <a:fillRect/>
          </a:stretch>
        </p:blipFill>
        <p:spPr>
          <a:xfrm>
            <a:off x="4497169" y="1492131"/>
            <a:ext cx="3197664" cy="3111573"/>
          </a:xfrm>
          <a:prstGeom prst="rect">
            <a:avLst/>
          </a:prstGeom>
        </p:spPr>
      </p:pic>
      <p:sp>
        <p:nvSpPr>
          <p:cNvPr id="10" name="TextBox 9">
            <a:extLst>
              <a:ext uri="{FF2B5EF4-FFF2-40B4-BE49-F238E27FC236}">
                <a16:creationId xmlns:a16="http://schemas.microsoft.com/office/drawing/2014/main" id="{9DFDB1A4-B7C1-9ED4-B6A5-EF6C8A6454E2}"/>
              </a:ext>
            </a:extLst>
          </p:cNvPr>
          <p:cNvSpPr txBox="1"/>
          <p:nvPr/>
        </p:nvSpPr>
        <p:spPr>
          <a:xfrm>
            <a:off x="5121486" y="407676"/>
            <a:ext cx="1632177" cy="828688"/>
          </a:xfrm>
          <a:prstGeom prst="rect">
            <a:avLst/>
          </a:prstGeom>
          <a:noFill/>
        </p:spPr>
        <p:txBody>
          <a:bodyPr wrap="square">
            <a:spAutoFit/>
          </a:bodyPr>
          <a:lstStyle/>
          <a:p>
            <a:pPr algn="r" rtl="1">
              <a:lnSpc>
                <a:spcPct val="110000"/>
              </a:lnSpc>
              <a:spcBef>
                <a:spcPts val="600"/>
              </a:spcBef>
              <a:spcAft>
                <a:spcPts val="600"/>
              </a:spcAft>
              <a:buNone/>
            </a:pP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 |1</a:t>
            </a:r>
            <a:r>
              <a:rPr lang="ar-KW" sz="1600" b="1" dirty="0">
                <a:effectLst/>
                <a:latin typeface="IBM Plex Sans Arabic" panose="020B0503050203000203" pitchFamily="34" charset="-78"/>
                <a:ea typeface="Calibri" panose="020F0502020204030204" pitchFamily="34" charset="0"/>
                <a:cs typeface="IBM Plex Sans Arabic" panose="020B0503050203000203" pitchFamily="34" charset="-78"/>
              </a:rPr>
              <a:t>تنظيم</a:t>
            </a:r>
          </a:p>
          <a:p>
            <a:pPr algn="r" rtl="1">
              <a:lnSpc>
                <a:spcPct val="130000"/>
              </a:lnSpc>
            </a:pPr>
            <a:r>
              <a:rPr lang="ar-KW" sz="1000" dirty="0">
                <a:solidFill>
                  <a:srgbClr val="6E7073"/>
                </a:solidFill>
                <a:effectLst/>
                <a:latin typeface="IBM Plex Sans Arabic" panose="020B0503050203000203" pitchFamily="34" charset="-78"/>
                <a:cs typeface="IBM Plex Sans Arabic" panose="020B0503050203000203" pitchFamily="34" charset="-78"/>
              </a:rPr>
              <a:t>نشاط الأوراق المالية بما يتسم بالعدالة والتنافسية والشفافية.</a:t>
            </a:r>
          </a:p>
        </p:txBody>
      </p:sp>
      <p:sp>
        <p:nvSpPr>
          <p:cNvPr id="11" name="TextBox 10">
            <a:extLst>
              <a:ext uri="{FF2B5EF4-FFF2-40B4-BE49-F238E27FC236}">
                <a16:creationId xmlns:a16="http://schemas.microsoft.com/office/drawing/2014/main" id="{B8FA500E-44A5-D5A3-9065-C041762C73C6}"/>
              </a:ext>
            </a:extLst>
          </p:cNvPr>
          <p:cNvSpPr txBox="1"/>
          <p:nvPr/>
        </p:nvSpPr>
        <p:spPr>
          <a:xfrm>
            <a:off x="7457078" y="1238695"/>
            <a:ext cx="2015214" cy="1058175"/>
          </a:xfrm>
          <a:prstGeom prst="rect">
            <a:avLst/>
          </a:prstGeom>
          <a:noFill/>
        </p:spPr>
        <p:txBody>
          <a:bodyPr wrap="square">
            <a:spAutoFit/>
          </a:bodyPr>
          <a:lstStyle/>
          <a:p>
            <a:pPr algn="r" rtl="1">
              <a:lnSpc>
                <a:spcPct val="110000"/>
              </a:lnSpc>
              <a:spcBef>
                <a:spcPts val="600"/>
              </a:spcBef>
              <a:spcAft>
                <a:spcPts val="600"/>
              </a:spcAft>
            </a:pPr>
            <a:r>
              <a:rPr lang="en-US" sz="1600" dirty="0">
                <a:latin typeface="IBM Plex Sans Arabic" panose="020B0503050203000203" pitchFamily="34" charset="-78"/>
                <a:cs typeface="IBM Plex Sans Arabic" panose="020B0503050203000203" pitchFamily="34" charset="-78"/>
              </a:rPr>
              <a:t> </a:t>
            </a: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|2</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تنمية</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أسواق المال وتنويع وتطوير أدواتها الاستثمارية مع السعي للتوافق مع أفضل الممارسات العالمية.</a:t>
            </a:r>
          </a:p>
        </p:txBody>
      </p:sp>
      <p:sp>
        <p:nvSpPr>
          <p:cNvPr id="12" name="TextBox 11">
            <a:extLst>
              <a:ext uri="{FF2B5EF4-FFF2-40B4-BE49-F238E27FC236}">
                <a16:creationId xmlns:a16="http://schemas.microsoft.com/office/drawing/2014/main" id="{B9851B4B-ACB0-9BDF-9A54-091429D5883B}"/>
              </a:ext>
            </a:extLst>
          </p:cNvPr>
          <p:cNvSpPr txBox="1"/>
          <p:nvPr/>
        </p:nvSpPr>
        <p:spPr>
          <a:xfrm>
            <a:off x="7694832" y="3096420"/>
            <a:ext cx="1777460" cy="848117"/>
          </a:xfrm>
          <a:prstGeom prst="rect">
            <a:avLst/>
          </a:prstGeom>
          <a:noFill/>
        </p:spPr>
        <p:txBody>
          <a:bodyPr wrap="square">
            <a:spAutoFit/>
          </a:bodyPr>
          <a:lstStyle/>
          <a:p>
            <a:pPr algn="r" rtl="1">
              <a:lnSpc>
                <a:spcPct val="110000"/>
              </a:lnSpc>
              <a:spcBef>
                <a:spcPts val="600"/>
              </a:spcBef>
              <a:spcAft>
                <a:spcPts val="600"/>
              </a:spcAft>
            </a:pPr>
            <a:r>
              <a:rPr lang="en-US" sz="1600" dirty="0">
                <a:latin typeface="IBM Plex Sans Arabic" panose="020B0503050203000203" pitchFamily="34" charset="-78"/>
                <a:cs typeface="IBM Plex Sans Arabic" panose="020B0503050203000203" pitchFamily="34" charset="-78"/>
              </a:rPr>
              <a:t> </a:t>
            </a: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|3</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توفير</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حمــايـة ال</a:t>
            </a:r>
            <a:r>
              <a:rPr lang="ar-SA" sz="1000" dirty="0">
                <a:solidFill>
                  <a:srgbClr val="6E7073"/>
                </a:solidFill>
                <a:latin typeface="IBM Plex Sans Arabic" panose="020B0503050203000203" pitchFamily="34" charset="-78"/>
                <a:cs typeface="IBM Plex Sans Arabic" panose="020B0503050203000203" pitchFamily="34" charset="-78"/>
              </a:rPr>
              <a:t>ــ</a:t>
            </a:r>
            <a:r>
              <a:rPr lang="ar-KW" sz="1000" dirty="0">
                <a:solidFill>
                  <a:srgbClr val="6E7073"/>
                </a:solidFill>
                <a:latin typeface="IBM Plex Sans Arabic" panose="020B0503050203000203" pitchFamily="34" charset="-78"/>
                <a:cs typeface="IBM Plex Sans Arabic" panose="020B0503050203000203" pitchFamily="34" charset="-78"/>
              </a:rPr>
              <a:t>مـتـعامـليـن في نشــاط الأوراق الـمالية.</a:t>
            </a:r>
          </a:p>
        </p:txBody>
      </p:sp>
      <p:sp>
        <p:nvSpPr>
          <p:cNvPr id="13" name="TextBox 12">
            <a:extLst>
              <a:ext uri="{FF2B5EF4-FFF2-40B4-BE49-F238E27FC236}">
                <a16:creationId xmlns:a16="http://schemas.microsoft.com/office/drawing/2014/main" id="{3666C50B-98D8-1CD0-0085-B1DB56DF8557}"/>
              </a:ext>
            </a:extLst>
          </p:cNvPr>
          <p:cNvSpPr txBox="1"/>
          <p:nvPr/>
        </p:nvSpPr>
        <p:spPr>
          <a:xfrm>
            <a:off x="5728447" y="4773519"/>
            <a:ext cx="1868263" cy="848117"/>
          </a:xfrm>
          <a:prstGeom prst="rect">
            <a:avLst/>
          </a:prstGeom>
          <a:noFill/>
        </p:spPr>
        <p:txBody>
          <a:bodyPr wrap="square">
            <a:spAutoFit/>
          </a:bodyPr>
          <a:lstStyle/>
          <a:p>
            <a:pPr algn="r" rtl="1">
              <a:lnSpc>
                <a:spcPct val="110000"/>
              </a:lnSpc>
              <a:spcBef>
                <a:spcPts val="600"/>
              </a:spcBef>
              <a:spcAft>
                <a:spcPts val="600"/>
              </a:spcAft>
            </a:pPr>
            <a:r>
              <a:rPr lang="en-US" sz="1600" dirty="0">
                <a:latin typeface="IBM Plex Sans Arabic" panose="020B0503050203000203" pitchFamily="34" charset="-78"/>
                <a:cs typeface="IBM Plex Sans Arabic" panose="020B0503050203000203" pitchFamily="34" charset="-78"/>
              </a:rPr>
              <a:t> </a:t>
            </a: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|4</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تقليل</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الأخطار النمطية المتوقع حدوثها في نشاط الأوراق المالية.</a:t>
            </a:r>
          </a:p>
        </p:txBody>
      </p:sp>
      <p:sp>
        <p:nvSpPr>
          <p:cNvPr id="14" name="TextBox 13">
            <a:extLst>
              <a:ext uri="{FF2B5EF4-FFF2-40B4-BE49-F238E27FC236}">
                <a16:creationId xmlns:a16="http://schemas.microsoft.com/office/drawing/2014/main" id="{54851952-96BF-1C64-2AFC-2C327A954DCF}"/>
              </a:ext>
            </a:extLst>
          </p:cNvPr>
          <p:cNvSpPr txBox="1"/>
          <p:nvPr/>
        </p:nvSpPr>
        <p:spPr>
          <a:xfrm>
            <a:off x="3106272" y="4731954"/>
            <a:ext cx="2015214" cy="1028743"/>
          </a:xfrm>
          <a:prstGeom prst="rect">
            <a:avLst/>
          </a:prstGeom>
          <a:noFill/>
        </p:spPr>
        <p:txBody>
          <a:bodyPr wrap="square">
            <a:spAutoFit/>
          </a:bodyPr>
          <a:lstStyle/>
          <a:p>
            <a:pPr algn="r" rtl="1">
              <a:lnSpc>
                <a:spcPct val="110000"/>
              </a:lnSpc>
              <a:spcBef>
                <a:spcPts val="600"/>
              </a:spcBef>
              <a:spcAft>
                <a:spcPts val="600"/>
              </a:spcAft>
            </a:pPr>
            <a:r>
              <a:rPr lang="en-US" sz="1600" dirty="0">
                <a:latin typeface="IBM Plex Sans Arabic" panose="020B0503050203000203" pitchFamily="34" charset="-78"/>
                <a:cs typeface="IBM Plex Sans Arabic" panose="020B0503050203000203" pitchFamily="34" charset="-78"/>
              </a:rPr>
              <a:t> </a:t>
            </a: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|5</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تطبيق</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سياسة الإفصاح الكامل بما يحقق العدالة والشفافية ويمنع تعارض المصالح واستغلال المعلومات الداخلية.</a:t>
            </a:r>
          </a:p>
        </p:txBody>
      </p:sp>
      <p:sp>
        <p:nvSpPr>
          <p:cNvPr id="15" name="TextBox 14">
            <a:extLst>
              <a:ext uri="{FF2B5EF4-FFF2-40B4-BE49-F238E27FC236}">
                <a16:creationId xmlns:a16="http://schemas.microsoft.com/office/drawing/2014/main" id="{99CDB700-7D22-0BAE-3E23-6696987AA587}"/>
              </a:ext>
            </a:extLst>
          </p:cNvPr>
          <p:cNvSpPr txBox="1"/>
          <p:nvPr/>
        </p:nvSpPr>
        <p:spPr>
          <a:xfrm>
            <a:off x="2297943" y="3102269"/>
            <a:ext cx="1922461" cy="828688"/>
          </a:xfrm>
          <a:prstGeom prst="rect">
            <a:avLst/>
          </a:prstGeom>
          <a:noFill/>
        </p:spPr>
        <p:txBody>
          <a:bodyPr wrap="square">
            <a:spAutoFit/>
          </a:bodyPr>
          <a:lstStyle/>
          <a:p>
            <a:pPr algn="r" rtl="1">
              <a:lnSpc>
                <a:spcPct val="110000"/>
              </a:lnSpc>
              <a:spcBef>
                <a:spcPts val="600"/>
              </a:spcBef>
              <a:spcAft>
                <a:spcPts val="600"/>
              </a:spcAft>
            </a:pP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 |6</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العمل</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على ضمان الالتزام بالقوانين واللوائح ذات العلاقة بنشاط الأوراق الـمالية.</a:t>
            </a:r>
          </a:p>
        </p:txBody>
      </p:sp>
      <p:sp>
        <p:nvSpPr>
          <p:cNvPr id="16" name="TextBox 15">
            <a:extLst>
              <a:ext uri="{FF2B5EF4-FFF2-40B4-BE49-F238E27FC236}">
                <a16:creationId xmlns:a16="http://schemas.microsoft.com/office/drawing/2014/main" id="{8F636592-21D7-8A63-3E38-597CFE860064}"/>
              </a:ext>
            </a:extLst>
          </p:cNvPr>
          <p:cNvSpPr txBox="1"/>
          <p:nvPr/>
        </p:nvSpPr>
        <p:spPr>
          <a:xfrm>
            <a:off x="2390695" y="1238695"/>
            <a:ext cx="1922462" cy="1228798"/>
          </a:xfrm>
          <a:prstGeom prst="rect">
            <a:avLst/>
          </a:prstGeom>
          <a:noFill/>
        </p:spPr>
        <p:txBody>
          <a:bodyPr wrap="square">
            <a:spAutoFit/>
          </a:bodyPr>
          <a:lstStyle/>
          <a:p>
            <a:pPr algn="r" rtl="1">
              <a:lnSpc>
                <a:spcPct val="110000"/>
              </a:lnSpc>
              <a:spcBef>
                <a:spcPts val="600"/>
              </a:spcBef>
              <a:spcAft>
                <a:spcPts val="600"/>
              </a:spcAft>
            </a:pPr>
            <a:r>
              <a:rPr lang="en-US" sz="1600" dirty="0">
                <a:latin typeface="IBM Plex Sans Arabic" panose="020B0503050203000203" pitchFamily="34" charset="-78"/>
                <a:cs typeface="IBM Plex Sans Arabic" panose="020B0503050203000203" pitchFamily="34" charset="-78"/>
              </a:rPr>
              <a:t> </a:t>
            </a:r>
            <a:r>
              <a:rPr lang="en-US" sz="1600" b="1" dirty="0">
                <a:latin typeface="IBM Plex Sans Arabic" panose="020B0503050203000203" pitchFamily="34" charset="-78"/>
                <a:ea typeface="Calibri" panose="020F0502020204030204" pitchFamily="34" charset="0"/>
                <a:cs typeface="IBM Plex Sans Arabic" panose="020B0503050203000203" pitchFamily="34" charset="-78"/>
              </a:rPr>
              <a:t>|7</a:t>
            </a:r>
            <a:r>
              <a:rPr lang="ar-KW" sz="1600" b="1" dirty="0">
                <a:latin typeface="IBM Plex Sans Arabic" panose="020B0503050203000203" pitchFamily="34" charset="-78"/>
                <a:ea typeface="Calibri" panose="020F0502020204030204" pitchFamily="34" charset="0"/>
                <a:cs typeface="IBM Plex Sans Arabic" panose="020B0503050203000203" pitchFamily="34" charset="-78"/>
              </a:rPr>
              <a:t>توعية</a:t>
            </a:r>
          </a:p>
          <a:p>
            <a:pPr algn="r" rtl="1">
              <a:lnSpc>
                <a:spcPct val="130000"/>
              </a:lnSpc>
            </a:pPr>
            <a:r>
              <a:rPr lang="ar-KW" sz="1000" dirty="0">
                <a:solidFill>
                  <a:srgbClr val="6E7073"/>
                </a:solidFill>
                <a:latin typeface="IBM Plex Sans Arabic" panose="020B0503050203000203" pitchFamily="34" charset="-78"/>
                <a:cs typeface="IBM Plex Sans Arabic" panose="020B0503050203000203" pitchFamily="34" charset="-78"/>
              </a:rPr>
              <a:t>الجمهور بنشاط الأوراق المالية والمنافع والمخاطر والالتزامات الـمرتبطة بالاستثمار في الأوراق الـمالية وتشجيع تنميته.</a:t>
            </a:r>
          </a:p>
        </p:txBody>
      </p:sp>
      <p:sp>
        <p:nvSpPr>
          <p:cNvPr id="3" name="Title 1">
            <a:extLst>
              <a:ext uri="{FF2B5EF4-FFF2-40B4-BE49-F238E27FC236}">
                <a16:creationId xmlns:a16="http://schemas.microsoft.com/office/drawing/2014/main" id="{E345CD16-B966-2985-E76F-7F3F4FDCB26B}"/>
              </a:ext>
            </a:extLst>
          </p:cNvPr>
          <p:cNvSpPr txBox="1">
            <a:spLocks/>
          </p:cNvSpPr>
          <p:nvPr/>
        </p:nvSpPr>
        <p:spPr>
          <a:xfrm>
            <a:off x="11589920" y="6100436"/>
            <a:ext cx="309932" cy="528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10000"/>
              </a:lnSpc>
            </a:pPr>
            <a:fld id="{8E7F85DC-D042-D14D-A9DB-9D345235F486}" type="slidenum">
              <a:rPr lang="ar-SA" sz="1000" b="1" smtClean="0">
                <a:solidFill>
                  <a:srgbClr val="7CA2B4"/>
                </a:solidFill>
                <a:latin typeface="IBM Plex Sans Arabic SemiBold" panose="020B0503050203000203" pitchFamily="34" charset="-78"/>
                <a:cs typeface="IBM Plex Sans Arabic SemiBold" panose="020B0503050203000203" pitchFamily="34" charset="-78"/>
              </a:rPr>
              <a:pPr algn="r" rtl="1">
                <a:lnSpc>
                  <a:spcPct val="110000"/>
                </a:lnSpc>
              </a:pPr>
              <a:t>4</a:t>
            </a:fld>
            <a:endParaRPr lang="ar-SA" sz="1000" dirty="0">
              <a:solidFill>
                <a:srgbClr val="7CA2B4"/>
              </a:solidFill>
              <a:latin typeface="IBM Plex Sans Arabic" panose="020B0503050203000203" pitchFamily="34" charset="-78"/>
              <a:cs typeface="IBM Plex Sans Arabic" panose="020B0503050203000203" pitchFamily="34" charset="-78"/>
            </a:endParaRPr>
          </a:p>
        </p:txBody>
      </p:sp>
      <p:pic>
        <p:nvPicPr>
          <p:cNvPr id="9" name="Picture 8">
            <a:extLst>
              <a:ext uri="{FF2B5EF4-FFF2-40B4-BE49-F238E27FC236}">
                <a16:creationId xmlns:a16="http://schemas.microsoft.com/office/drawing/2014/main" id="{43F90412-D33D-9846-0101-D2F106EB5EC9}"/>
              </a:ext>
            </a:extLst>
          </p:cNvPr>
          <p:cNvPicPr>
            <a:picLocks noChangeAspect="1"/>
          </p:cNvPicPr>
          <p:nvPr/>
        </p:nvPicPr>
        <p:blipFill>
          <a:blip r:embed="rId4"/>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323284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
              <a:srgbClr val="152942"/>
            </a:gs>
            <a:gs pos="100000">
              <a:srgbClr val="7F97B0"/>
            </a:gs>
          </a:gsLst>
          <a:lin ang="540000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sp>
        <p:nvSpPr>
          <p:cNvPr id="5" name="Title 1">
            <a:extLst>
              <a:ext uri="{FF2B5EF4-FFF2-40B4-BE49-F238E27FC236}">
                <a16:creationId xmlns:a16="http://schemas.microsoft.com/office/drawing/2014/main" id="{913BDDDF-2B82-02B0-EA1F-BB1407E3A8F6}"/>
              </a:ext>
            </a:extLst>
          </p:cNvPr>
          <p:cNvSpPr txBox="1">
            <a:spLocks/>
          </p:cNvSpPr>
          <p:nvPr/>
        </p:nvSpPr>
        <p:spPr>
          <a:xfrm>
            <a:off x="1670033" y="2507513"/>
            <a:ext cx="8851934" cy="18429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10000"/>
              </a:lnSpc>
            </a:pPr>
            <a:r>
              <a:rPr lang="ar-KW" sz="4800" b="1" dirty="0">
                <a:solidFill>
                  <a:schemeClr val="bg1"/>
                </a:solidFill>
                <a:latin typeface="IBM Plex Sans Arabic" panose="020B0503050203000203" pitchFamily="34" charset="-78"/>
                <a:cs typeface="IBM Plex Sans Arabic" panose="020B0503050203000203" pitchFamily="34" charset="-78"/>
              </a:rPr>
              <a:t>"ملم" </a:t>
            </a:r>
            <a:br>
              <a:rPr lang="ar-KW" sz="4800" b="1" dirty="0">
                <a:solidFill>
                  <a:schemeClr val="bg1"/>
                </a:solidFill>
                <a:latin typeface="IBM Plex Sans Arabic" panose="020B0503050203000203" pitchFamily="34" charset="-78"/>
                <a:cs typeface="IBM Plex Sans Arabic" panose="020B0503050203000203" pitchFamily="34" charset="-78"/>
              </a:rPr>
            </a:br>
            <a:r>
              <a:rPr lang="ar-KW" sz="4800" b="1" dirty="0">
                <a:solidFill>
                  <a:schemeClr val="bg1"/>
                </a:solidFill>
                <a:latin typeface="IBM Plex Sans Arabic" panose="020B0503050203000203" pitchFamily="34" charset="-78"/>
                <a:cs typeface="IBM Plex Sans Arabic" panose="020B0503050203000203" pitchFamily="34" charset="-78"/>
              </a:rPr>
              <a:t>جائزة المستثمر الذكي</a:t>
            </a:r>
          </a:p>
        </p:txBody>
      </p:sp>
      <p:pic>
        <p:nvPicPr>
          <p:cNvPr id="30" name="Picture 29">
            <a:extLst>
              <a:ext uri="{FF2B5EF4-FFF2-40B4-BE49-F238E27FC236}">
                <a16:creationId xmlns:a16="http://schemas.microsoft.com/office/drawing/2014/main" id="{A7943B97-54B1-1491-25B1-11F212CBAD4F}"/>
              </a:ext>
            </a:extLst>
          </p:cNvPr>
          <p:cNvPicPr>
            <a:picLocks noChangeAspect="1"/>
          </p:cNvPicPr>
          <p:nvPr/>
        </p:nvPicPr>
        <p:blipFill>
          <a:blip r:embed="rId2"/>
          <a:stretch>
            <a:fillRect/>
          </a:stretch>
        </p:blipFill>
        <p:spPr>
          <a:xfrm>
            <a:off x="495349" y="5875636"/>
            <a:ext cx="11201302" cy="627990"/>
          </a:xfrm>
          <a:prstGeom prst="rect">
            <a:avLst/>
          </a:prstGeom>
        </p:spPr>
      </p:pic>
      <p:pic>
        <p:nvPicPr>
          <p:cNvPr id="31" name="Picture 30">
            <a:extLst>
              <a:ext uri="{FF2B5EF4-FFF2-40B4-BE49-F238E27FC236}">
                <a16:creationId xmlns:a16="http://schemas.microsoft.com/office/drawing/2014/main" id="{15294DC7-F0A9-1E35-18E6-D0CE6A9BDE24}"/>
              </a:ext>
            </a:extLst>
          </p:cNvPr>
          <p:cNvPicPr>
            <a:picLocks noChangeAspect="1"/>
          </p:cNvPicPr>
          <p:nvPr/>
        </p:nvPicPr>
        <p:blipFill>
          <a:blip r:embed="rId3"/>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297002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345CD16-B966-2985-E76F-7F3F4FDCB26B}"/>
              </a:ext>
            </a:extLst>
          </p:cNvPr>
          <p:cNvSpPr txBox="1">
            <a:spLocks/>
          </p:cNvSpPr>
          <p:nvPr/>
        </p:nvSpPr>
        <p:spPr>
          <a:xfrm>
            <a:off x="11589920" y="6100436"/>
            <a:ext cx="309932" cy="528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10000"/>
              </a:lnSpc>
            </a:pPr>
            <a:fld id="{8E7F85DC-D042-D14D-A9DB-9D345235F486}" type="slidenum">
              <a:rPr lang="ar-SA" sz="1000" b="1" smtClean="0">
                <a:solidFill>
                  <a:srgbClr val="7CA2B4"/>
                </a:solidFill>
                <a:latin typeface="IBM Plex Sans Arabic SemiBold" panose="020B0503050203000203" pitchFamily="34" charset="-78"/>
                <a:cs typeface="IBM Plex Sans Arabic SemiBold" panose="020B0503050203000203" pitchFamily="34" charset="-78"/>
              </a:rPr>
              <a:pPr algn="r" rtl="1">
                <a:lnSpc>
                  <a:spcPct val="110000"/>
                </a:lnSpc>
              </a:pPr>
              <a:t>6</a:t>
            </a:fld>
            <a:endParaRPr lang="ar-SA" sz="1000" dirty="0">
              <a:solidFill>
                <a:srgbClr val="7CA2B4"/>
              </a:solidFill>
              <a:latin typeface="IBM Plex Sans Arabic" panose="020B0503050203000203" pitchFamily="34" charset="-78"/>
              <a:cs typeface="IBM Plex Sans Arabic" panose="020B0503050203000203" pitchFamily="34" charset="-78"/>
            </a:endParaRPr>
          </a:p>
        </p:txBody>
      </p:sp>
      <p:pic>
        <p:nvPicPr>
          <p:cNvPr id="9" name="Picture 8" descr="A group of people standing in front of a wall with text&#10;&#10;AI-generated content may be incorrect.">
            <a:extLst>
              <a:ext uri="{FF2B5EF4-FFF2-40B4-BE49-F238E27FC236}">
                <a16:creationId xmlns:a16="http://schemas.microsoft.com/office/drawing/2014/main" id="{ECF1FA23-C1FE-482C-BF30-4AD95BFD9C0F}"/>
              </a:ext>
            </a:extLst>
          </p:cNvPr>
          <p:cNvPicPr>
            <a:picLocks noChangeAspect="1"/>
          </p:cNvPicPr>
          <p:nvPr/>
        </p:nvPicPr>
        <p:blipFill>
          <a:blip r:embed="rId2" cstate="print">
            <a:extLst>
              <a:ext uri="{28A0092B-C50C-407E-A947-70E740481C1C}">
                <a14:useLocalDpi xmlns:a14="http://schemas.microsoft.com/office/drawing/2010/main" val="0"/>
              </a:ext>
            </a:extLst>
          </a:blip>
          <a:srcRect l="6130" r="6130"/>
          <a:stretch>
            <a:fillRect/>
          </a:stretch>
        </p:blipFill>
        <p:spPr>
          <a:xfrm>
            <a:off x="0" y="0"/>
            <a:ext cx="12192000" cy="6100436"/>
          </a:xfrm>
          <a:prstGeom prst="rect">
            <a:avLst/>
          </a:prstGeom>
        </p:spPr>
      </p:pic>
      <p:pic>
        <p:nvPicPr>
          <p:cNvPr id="5" name="Picture 4">
            <a:extLst>
              <a:ext uri="{FF2B5EF4-FFF2-40B4-BE49-F238E27FC236}">
                <a16:creationId xmlns:a16="http://schemas.microsoft.com/office/drawing/2014/main" id="{375265ED-69F5-C493-F281-F1E50A8E28E0}"/>
              </a:ext>
            </a:extLst>
          </p:cNvPr>
          <p:cNvPicPr>
            <a:picLocks noChangeAspect="1"/>
          </p:cNvPicPr>
          <p:nvPr/>
        </p:nvPicPr>
        <p:blipFill>
          <a:blip r:embed="rId3"/>
          <a:stretch>
            <a:fillRect/>
          </a:stretch>
        </p:blipFill>
        <p:spPr>
          <a:xfrm>
            <a:off x="-216420" y="6073541"/>
            <a:ext cx="12624840" cy="784459"/>
          </a:xfrm>
          <a:prstGeom prst="rect">
            <a:avLst/>
          </a:prstGeom>
        </p:spPr>
      </p:pic>
    </p:spTree>
    <p:extLst>
      <p:ext uri="{BB962C8B-B14F-4D97-AF65-F5344CB8AC3E}">
        <p14:creationId xmlns:p14="http://schemas.microsoft.com/office/powerpoint/2010/main" val="14230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1618028-E4E1-D8DE-86A0-EE446A995A2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35FA9ED-2908-0034-4090-11E89B724584}"/>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30" name="Picture 29">
            <a:extLst>
              <a:ext uri="{FF2B5EF4-FFF2-40B4-BE49-F238E27FC236}">
                <a16:creationId xmlns:a16="http://schemas.microsoft.com/office/drawing/2014/main" id="{A6407806-3EB4-4372-810D-94898D0BCC56}"/>
              </a:ext>
            </a:extLst>
          </p:cNvPr>
          <p:cNvPicPr>
            <a:picLocks noChangeAspect="1"/>
          </p:cNvPicPr>
          <p:nvPr/>
        </p:nvPicPr>
        <p:blipFill>
          <a:blip r:embed="rId2"/>
          <a:stretch>
            <a:fillRect/>
          </a:stretch>
        </p:blipFill>
        <p:spPr>
          <a:xfrm>
            <a:off x="495349" y="5875636"/>
            <a:ext cx="11201302" cy="627990"/>
          </a:xfrm>
          <a:prstGeom prst="rect">
            <a:avLst/>
          </a:prstGeom>
        </p:spPr>
      </p:pic>
      <p:sp>
        <p:nvSpPr>
          <p:cNvPr id="2" name="TextBox 1">
            <a:extLst>
              <a:ext uri="{FF2B5EF4-FFF2-40B4-BE49-F238E27FC236}">
                <a16:creationId xmlns:a16="http://schemas.microsoft.com/office/drawing/2014/main" id="{ABB46422-B1D7-78BD-C95A-8BDAF9F813DB}"/>
              </a:ext>
            </a:extLst>
          </p:cNvPr>
          <p:cNvSpPr txBox="1"/>
          <p:nvPr/>
        </p:nvSpPr>
        <p:spPr>
          <a:xfrm>
            <a:off x="2477415" y="1860301"/>
            <a:ext cx="7237169" cy="3137397"/>
          </a:xfrm>
          <a:prstGeom prst="rect">
            <a:avLst/>
          </a:prstGeom>
          <a:noFill/>
        </p:spPr>
        <p:txBody>
          <a:bodyPr wrap="square">
            <a:spAutoFit/>
          </a:bodyPr>
          <a:lstStyle/>
          <a:p>
            <a:pPr algn="ctr">
              <a:lnSpc>
                <a:spcPts val="3200"/>
              </a:lnSpc>
              <a:buNone/>
            </a:pPr>
            <a:r>
              <a:rPr lang="ar-KW" sz="2400" b="1" i="0" dirty="0">
                <a:solidFill>
                  <a:schemeClr val="bg1"/>
                </a:solidFill>
                <a:effectLst/>
                <a:latin typeface="IBM Plex Sans Arabic" panose="020B0503050203000203" pitchFamily="34" charset="-78"/>
                <a:cs typeface="IBM Plex Sans Arabic" panose="020B0503050203000203" pitchFamily="34" charset="-78"/>
              </a:rPr>
              <a:t>جائزة المستثمر الذكي الخليجي</a:t>
            </a:r>
            <a:endParaRPr lang="en-US" sz="2400" b="1" i="0" dirty="0">
              <a:solidFill>
                <a:schemeClr val="bg1"/>
              </a:solidFill>
              <a:effectLst/>
              <a:latin typeface="IBM Plex Sans Arabic" panose="020B0503050203000203" pitchFamily="34" charset="-78"/>
              <a:cs typeface="IBM Plex Sans Arabic" panose="020B0503050203000203" pitchFamily="34" charset="-78"/>
            </a:endParaRPr>
          </a:p>
          <a:p>
            <a:pPr algn="ctr">
              <a:lnSpc>
                <a:spcPts val="3200"/>
              </a:lnSpc>
              <a:buNone/>
            </a:pPr>
            <a:endParaRPr lang="ar-KW" sz="2400" b="1" i="0" dirty="0">
              <a:solidFill>
                <a:schemeClr val="bg1"/>
              </a:solidFill>
              <a:effectLst/>
              <a:latin typeface="IBM Plex Sans Arabic" panose="020B0503050203000203" pitchFamily="34" charset="-78"/>
              <a:cs typeface="IBM Plex Sans Arabic" panose="020B0503050203000203" pitchFamily="34" charset="-78"/>
            </a:endParaRPr>
          </a:p>
          <a:p>
            <a:pPr algn="ctr" rtl="1">
              <a:lnSpc>
                <a:spcPts val="3500"/>
              </a:lnSpc>
              <a:buNone/>
            </a:pPr>
            <a:r>
              <a:rPr lang="ar-KW" sz="2400" b="0" i="0" dirty="0" err="1">
                <a:solidFill>
                  <a:schemeClr val="bg1"/>
                </a:solidFill>
                <a:effectLst/>
                <a:latin typeface="IBM Plex Sans Arabic" panose="020B0503050203000203" pitchFamily="34" charset="-78"/>
                <a:cs typeface="IBM Plex Sans Arabic" panose="020B0503050203000203" pitchFamily="34" charset="-78"/>
              </a:rPr>
              <a:t>ﻫﻲ</a:t>
            </a:r>
            <a:r>
              <a:rPr lang="ar-KW" sz="2400" b="0" i="0" dirty="0">
                <a:solidFill>
                  <a:schemeClr val="bg1"/>
                </a:solidFill>
                <a:effectLst/>
                <a:latin typeface="IBM Plex Sans Arabic" panose="020B0503050203000203" pitchFamily="34" charset="-78"/>
                <a:cs typeface="IBM Plex Sans Arabic" panose="020B0503050203000203" pitchFamily="34" charset="-78"/>
              </a:rPr>
              <a:t> </a:t>
            </a:r>
            <a:r>
              <a:rPr lang="ar-SA" sz="2400" b="0" i="0" dirty="0">
                <a:solidFill>
                  <a:schemeClr val="bg1"/>
                </a:solidFill>
                <a:effectLst/>
                <a:latin typeface="IBM Plex Sans Arabic" panose="020B0503050203000203" pitchFamily="34" charset="-78"/>
                <a:cs typeface="IBM Plex Sans Arabic" panose="020B0503050203000203" pitchFamily="34" charset="-78"/>
              </a:rPr>
              <a:t>إحدى</a:t>
            </a:r>
            <a:r>
              <a:rPr lang="ar-KW" sz="2400" b="0" i="0" dirty="0">
                <a:solidFill>
                  <a:schemeClr val="bg1"/>
                </a:solidFill>
                <a:effectLst/>
                <a:latin typeface="IBM Plex Sans Arabic" panose="020B0503050203000203" pitchFamily="34" charset="-78"/>
                <a:cs typeface="IBM Plex Sans Arabic" panose="020B0503050203000203" pitchFamily="34" charset="-78"/>
              </a:rPr>
              <a:t> ﻣﺒﺎدرات ﺑﺮﻧﺎﻣﺞ ﻣُﻠﻢ اﻟﺬي ﺗﻢ إﻃﻼﻗﻪ ﻣﻦ ﻫﻴﺌﺎت اﻷوراق اﻟﻤﺎﻟﻴﺔ ﻓﻲ دول ﻣﺠﻠﺲ اﻟﺘﻌﺎون ﻟﺪول اﻟﺨﻠﻴﺞ اﻟﻌﺮﺑﻴﺔ، واﻟﺘﻲ ﺗﻬﺪف إﻟﻰ ﺗﺸﺠﻴﻊ اﻟﻤﺸﺎرﻛﻴﻦ ﻓﻲ دول ﻣﺠﻠﺲ اﻟﺘﻌﺎون ﻋﻠﻰ إﻧﺘﺎج ﻣﺤﺘﻮى إﺑﺪاﻋﻲ ﻳُﺴﺎﻫﻢ ﻓﻲ إﺛﺮاء اﻟﻤﺤﺘﻮى اﻟﺘﻮﻋﻮي في ﺛﻘﺎﻓﺔ اﻟﺘﻌﺎﻣﻼت اﻟﻤﺎﻟﻴﺔ واﻻﺳﺘﺜﻤﺎرﻳﺔ</a:t>
            </a:r>
            <a:r>
              <a:rPr lang="en-US" sz="2400" b="0" i="0" dirty="0">
                <a:solidFill>
                  <a:schemeClr val="bg1"/>
                </a:solidFill>
                <a:effectLst/>
                <a:latin typeface="IBM Plex Sans Arabic" panose="020B0503050203000203" pitchFamily="34" charset="-78"/>
                <a:cs typeface="IBM Plex Sans Arabic" panose="020B0503050203000203" pitchFamily="34" charset="-78"/>
              </a:rPr>
              <a:t>.</a:t>
            </a:r>
            <a:endParaRPr lang="ar-KW" sz="2400" b="0" i="0" dirty="0">
              <a:solidFill>
                <a:schemeClr val="bg1"/>
              </a:solidFill>
              <a:effectLst/>
              <a:latin typeface="IBM Plex Sans Arabic" panose="020B0503050203000203" pitchFamily="34" charset="-78"/>
              <a:cs typeface="IBM Plex Sans Arabic" panose="020B0503050203000203" pitchFamily="34" charset="-78"/>
            </a:endParaRPr>
          </a:p>
        </p:txBody>
      </p:sp>
      <p:pic>
        <p:nvPicPr>
          <p:cNvPr id="4" name="Picture 3">
            <a:extLst>
              <a:ext uri="{FF2B5EF4-FFF2-40B4-BE49-F238E27FC236}">
                <a16:creationId xmlns:a16="http://schemas.microsoft.com/office/drawing/2014/main" id="{D51553A1-480C-DBC2-E5CD-C12BC9FEAEE6}"/>
              </a:ext>
            </a:extLst>
          </p:cNvPr>
          <p:cNvPicPr>
            <a:picLocks noChangeAspect="1"/>
          </p:cNvPicPr>
          <p:nvPr/>
        </p:nvPicPr>
        <p:blipFill>
          <a:blip r:embed="rId3"/>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52776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30" name="Picture 29">
            <a:extLst>
              <a:ext uri="{FF2B5EF4-FFF2-40B4-BE49-F238E27FC236}">
                <a16:creationId xmlns:a16="http://schemas.microsoft.com/office/drawing/2014/main" id="{A7943B97-54B1-1491-25B1-11F212CBAD4F}"/>
              </a:ext>
            </a:extLst>
          </p:cNvPr>
          <p:cNvPicPr>
            <a:picLocks noChangeAspect="1"/>
          </p:cNvPicPr>
          <p:nvPr/>
        </p:nvPicPr>
        <p:blipFill>
          <a:blip r:embed="rId2"/>
          <a:stretch>
            <a:fillRect/>
          </a:stretch>
        </p:blipFill>
        <p:spPr>
          <a:xfrm>
            <a:off x="495349" y="5875636"/>
            <a:ext cx="11201302" cy="627990"/>
          </a:xfrm>
          <a:prstGeom prst="rect">
            <a:avLst/>
          </a:prstGeom>
        </p:spPr>
      </p:pic>
      <p:pic>
        <p:nvPicPr>
          <p:cNvPr id="9" name="Picture 8" descr="A group of colorful banners&#10;&#10;AI-generated content may be incorrect.">
            <a:extLst>
              <a:ext uri="{FF2B5EF4-FFF2-40B4-BE49-F238E27FC236}">
                <a16:creationId xmlns:a16="http://schemas.microsoft.com/office/drawing/2014/main" id="{C7876256-D89A-E0BA-4D06-8B7CE75993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517" y="1106269"/>
            <a:ext cx="8886476" cy="4262732"/>
          </a:xfrm>
          <a:prstGeom prst="rect">
            <a:avLst/>
          </a:prstGeom>
        </p:spPr>
      </p:pic>
      <p:pic>
        <p:nvPicPr>
          <p:cNvPr id="11" name="Picture 10">
            <a:extLst>
              <a:ext uri="{FF2B5EF4-FFF2-40B4-BE49-F238E27FC236}">
                <a16:creationId xmlns:a16="http://schemas.microsoft.com/office/drawing/2014/main" id="{5B285A29-360D-99C2-094F-C59C12A4DE96}"/>
              </a:ext>
            </a:extLst>
          </p:cNvPr>
          <p:cNvPicPr>
            <a:picLocks noChangeAspect="1"/>
          </p:cNvPicPr>
          <p:nvPr/>
        </p:nvPicPr>
        <p:blipFill>
          <a:blip r:embed="rId4"/>
          <a:srcRect/>
          <a:stretch/>
        </p:blipFill>
        <p:spPr>
          <a:xfrm>
            <a:off x="7788279" y="2505075"/>
            <a:ext cx="5231091" cy="3573119"/>
          </a:xfrm>
          <a:prstGeom prst="rect">
            <a:avLst/>
          </a:prstGeom>
        </p:spPr>
      </p:pic>
      <p:pic>
        <p:nvPicPr>
          <p:cNvPr id="12" name="Picture 11">
            <a:extLst>
              <a:ext uri="{FF2B5EF4-FFF2-40B4-BE49-F238E27FC236}">
                <a16:creationId xmlns:a16="http://schemas.microsoft.com/office/drawing/2014/main" id="{4006D272-FD10-8BF2-A1B5-64BD1C3C30CB}"/>
              </a:ext>
            </a:extLst>
          </p:cNvPr>
          <p:cNvPicPr>
            <a:picLocks noChangeAspect="1"/>
          </p:cNvPicPr>
          <p:nvPr/>
        </p:nvPicPr>
        <p:blipFill>
          <a:blip r:embed="rId5"/>
          <a:srcRect l="7781" t="21752" r="3627" b="28169"/>
          <a:stretch>
            <a:fillRect/>
          </a:stretch>
        </p:blipFill>
        <p:spPr>
          <a:xfrm>
            <a:off x="10605459" y="417095"/>
            <a:ext cx="1276394" cy="509859"/>
          </a:xfrm>
          <a:prstGeom prst="rect">
            <a:avLst/>
          </a:prstGeom>
        </p:spPr>
      </p:pic>
    </p:spTree>
    <p:extLst>
      <p:ext uri="{BB962C8B-B14F-4D97-AF65-F5344CB8AC3E}">
        <p14:creationId xmlns:p14="http://schemas.microsoft.com/office/powerpoint/2010/main" val="290804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3155CF-51AA-A5CC-967C-B5CF582AF938}"/>
              </a:ext>
            </a:extLst>
          </p:cNvPr>
          <p:cNvPicPr>
            <a:picLocks noChangeAspect="1"/>
          </p:cNvPicPr>
          <p:nvPr/>
        </p:nvPicPr>
        <p:blipFill>
          <a:blip r:embed="rId2"/>
          <a:srcRect r="2017"/>
          <a:stretch>
            <a:fillRect/>
          </a:stretch>
        </p:blipFill>
        <p:spPr>
          <a:xfrm>
            <a:off x="3483226" y="1148649"/>
            <a:ext cx="4374899" cy="4217637"/>
          </a:xfrm>
          <a:prstGeom prst="rect">
            <a:avLst/>
          </a:prstGeom>
        </p:spPr>
      </p:pic>
      <p:sp>
        <p:nvSpPr>
          <p:cNvPr id="7" name="Title 1">
            <a:extLst>
              <a:ext uri="{FF2B5EF4-FFF2-40B4-BE49-F238E27FC236}">
                <a16:creationId xmlns:a16="http://schemas.microsoft.com/office/drawing/2014/main" id="{A36B4EDD-AF14-6BBE-EF67-D97EB27C43AB}"/>
              </a:ext>
            </a:extLst>
          </p:cNvPr>
          <p:cNvSpPr txBox="1">
            <a:spLocks/>
          </p:cNvSpPr>
          <p:nvPr/>
        </p:nvSpPr>
        <p:spPr>
          <a:xfrm>
            <a:off x="698550" y="6189631"/>
            <a:ext cx="783408" cy="3681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algn="l" defTabSz="914400" rtl="0" eaLnBrk="1" latinLnBrk="0" hangingPunct="1">
              <a:lnSpc>
                <a:spcPct val="110000"/>
              </a:lnSpc>
              <a:spcBef>
                <a:spcPct val="0"/>
              </a:spcBef>
              <a:buNone/>
            </a:pPr>
            <a:endParaRPr lang="ar-SA" sz="1000" dirty="0">
              <a:solidFill>
                <a:schemeClr val="bg1"/>
              </a:solidFill>
              <a:latin typeface="IBM Plex Sans Arabic" panose="020B0503050203000203" pitchFamily="34" charset="-78"/>
              <a:cs typeface="IBM Plex Sans Arabic" panose="020B0503050203000203" pitchFamily="34" charset="-78"/>
            </a:endParaRPr>
          </a:p>
        </p:txBody>
      </p:sp>
      <p:pic>
        <p:nvPicPr>
          <p:cNvPr id="30" name="Picture 29">
            <a:extLst>
              <a:ext uri="{FF2B5EF4-FFF2-40B4-BE49-F238E27FC236}">
                <a16:creationId xmlns:a16="http://schemas.microsoft.com/office/drawing/2014/main" id="{A7943B97-54B1-1491-25B1-11F212CBAD4F}"/>
              </a:ext>
            </a:extLst>
          </p:cNvPr>
          <p:cNvPicPr>
            <a:picLocks noChangeAspect="1"/>
          </p:cNvPicPr>
          <p:nvPr/>
        </p:nvPicPr>
        <p:blipFill>
          <a:blip r:embed="rId3"/>
          <a:stretch>
            <a:fillRect/>
          </a:stretch>
        </p:blipFill>
        <p:spPr>
          <a:xfrm>
            <a:off x="495349" y="5875636"/>
            <a:ext cx="11201302" cy="627990"/>
          </a:xfrm>
          <a:prstGeom prst="rect">
            <a:avLst/>
          </a:prstGeom>
        </p:spPr>
      </p:pic>
      <p:pic>
        <p:nvPicPr>
          <p:cNvPr id="11" name="Picture 10">
            <a:extLst>
              <a:ext uri="{FF2B5EF4-FFF2-40B4-BE49-F238E27FC236}">
                <a16:creationId xmlns:a16="http://schemas.microsoft.com/office/drawing/2014/main" id="{5B285A29-360D-99C2-094F-C59C12A4DE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37503" y="2423616"/>
            <a:ext cx="5481867" cy="3654578"/>
          </a:xfrm>
          <a:prstGeom prst="rect">
            <a:avLst/>
          </a:prstGeom>
        </p:spPr>
      </p:pic>
      <p:pic>
        <p:nvPicPr>
          <p:cNvPr id="12" name="Picture 11">
            <a:extLst>
              <a:ext uri="{FF2B5EF4-FFF2-40B4-BE49-F238E27FC236}">
                <a16:creationId xmlns:a16="http://schemas.microsoft.com/office/drawing/2014/main" id="{4006D272-FD10-8BF2-A1B5-64BD1C3C30CB}"/>
              </a:ext>
            </a:extLst>
          </p:cNvPr>
          <p:cNvPicPr>
            <a:picLocks noChangeAspect="1"/>
          </p:cNvPicPr>
          <p:nvPr/>
        </p:nvPicPr>
        <p:blipFill>
          <a:blip r:embed="rId5"/>
          <a:srcRect l="7781" t="21752" r="3627" b="28169"/>
          <a:stretch>
            <a:fillRect/>
          </a:stretch>
        </p:blipFill>
        <p:spPr>
          <a:xfrm>
            <a:off x="10605459" y="417095"/>
            <a:ext cx="1276394" cy="509859"/>
          </a:xfrm>
          <a:prstGeom prst="rect">
            <a:avLst/>
          </a:prstGeom>
        </p:spPr>
      </p:pic>
      <p:sp>
        <p:nvSpPr>
          <p:cNvPr id="8" name="TextBox 7">
            <a:extLst>
              <a:ext uri="{FF2B5EF4-FFF2-40B4-BE49-F238E27FC236}">
                <a16:creationId xmlns:a16="http://schemas.microsoft.com/office/drawing/2014/main" id="{A2454750-86BE-43BE-56AE-23AE9E181B37}"/>
              </a:ext>
            </a:extLst>
          </p:cNvPr>
          <p:cNvSpPr txBox="1"/>
          <p:nvPr/>
        </p:nvSpPr>
        <p:spPr>
          <a:xfrm rot="21052258">
            <a:off x="5492064" y="1426080"/>
            <a:ext cx="1531931" cy="923330"/>
          </a:xfrm>
          <a:prstGeom prst="rect">
            <a:avLst/>
          </a:prstGeom>
          <a:noFill/>
        </p:spPr>
        <p:txBody>
          <a:bodyPr wrap="square">
            <a:spAutoFit/>
          </a:bodyPr>
          <a:lstStyle/>
          <a:p>
            <a:pPr algn="ctr"/>
            <a:r>
              <a:rPr lang="ar-KW" sz="5400" b="1" dirty="0">
                <a:solidFill>
                  <a:schemeClr val="bg1"/>
                </a:solidFill>
                <a:latin typeface="IBM Plex Sans Arabic" panose="020B0503050203000203" pitchFamily="34" charset="-78"/>
                <a:cs typeface="IBM Plex Sans Arabic" panose="020B0503050203000203" pitchFamily="34" charset="-78"/>
              </a:rPr>
              <a:t>يعني</a:t>
            </a:r>
          </a:p>
        </p:txBody>
      </p:sp>
      <p:sp>
        <p:nvSpPr>
          <p:cNvPr id="13" name="TextBox 12">
            <a:extLst>
              <a:ext uri="{FF2B5EF4-FFF2-40B4-BE49-F238E27FC236}">
                <a16:creationId xmlns:a16="http://schemas.microsoft.com/office/drawing/2014/main" id="{06E0F69B-5379-4AEA-D298-0B7FAD204165}"/>
              </a:ext>
            </a:extLst>
          </p:cNvPr>
          <p:cNvSpPr txBox="1"/>
          <p:nvPr/>
        </p:nvSpPr>
        <p:spPr>
          <a:xfrm rot="620113">
            <a:off x="3788452" y="2616645"/>
            <a:ext cx="3764444" cy="1015663"/>
          </a:xfrm>
          <a:prstGeom prst="rect">
            <a:avLst/>
          </a:prstGeom>
          <a:noFill/>
        </p:spPr>
        <p:txBody>
          <a:bodyPr wrap="square">
            <a:spAutoFit/>
          </a:bodyPr>
          <a:lstStyle/>
          <a:p>
            <a:pPr algn="ctr"/>
            <a:r>
              <a:rPr lang="ar-KW" sz="6000" b="1" dirty="0">
                <a:solidFill>
                  <a:schemeClr val="bg1"/>
                </a:solidFill>
                <a:latin typeface="IBM Plex Sans Arabic" panose="020B0503050203000203" pitchFamily="34" charset="-78"/>
                <a:cs typeface="IBM Plex Sans Arabic" panose="020B0503050203000203" pitchFamily="34" charset="-78"/>
              </a:rPr>
              <a:t>122,8</a:t>
            </a:r>
            <a:r>
              <a:rPr lang="en-US" sz="6000" b="1" dirty="0">
                <a:solidFill>
                  <a:schemeClr val="bg1"/>
                </a:solidFill>
                <a:latin typeface="IBM Plex Sans Arabic" panose="020B0503050203000203" pitchFamily="34" charset="-78"/>
                <a:cs typeface="IBM Plex Sans Arabic" panose="020B0503050203000203" pitchFamily="34" charset="-78"/>
              </a:rPr>
              <a:t>00+</a:t>
            </a:r>
            <a:endParaRPr lang="ar-KW" sz="6000" b="1" dirty="0">
              <a:solidFill>
                <a:schemeClr val="bg1"/>
              </a:solidFill>
              <a:latin typeface="IBM Plex Sans Arabic" panose="020B0503050203000203" pitchFamily="34" charset="-78"/>
              <a:cs typeface="IBM Plex Sans Arabic" panose="020B0503050203000203" pitchFamily="34" charset="-78"/>
            </a:endParaRPr>
          </a:p>
        </p:txBody>
      </p:sp>
      <p:sp>
        <p:nvSpPr>
          <p:cNvPr id="15" name="TextBox 14">
            <a:extLst>
              <a:ext uri="{FF2B5EF4-FFF2-40B4-BE49-F238E27FC236}">
                <a16:creationId xmlns:a16="http://schemas.microsoft.com/office/drawing/2014/main" id="{798C52CD-3C8A-ABD1-782D-96314E0DE02F}"/>
              </a:ext>
            </a:extLst>
          </p:cNvPr>
          <p:cNvSpPr txBox="1"/>
          <p:nvPr/>
        </p:nvSpPr>
        <p:spPr>
          <a:xfrm rot="21076641">
            <a:off x="4098965" y="3903085"/>
            <a:ext cx="3054713" cy="923330"/>
          </a:xfrm>
          <a:prstGeom prst="rect">
            <a:avLst/>
          </a:prstGeom>
          <a:noFill/>
        </p:spPr>
        <p:txBody>
          <a:bodyPr wrap="square">
            <a:spAutoFit/>
          </a:bodyPr>
          <a:lstStyle/>
          <a:p>
            <a:pPr marL="0" algn="ctr" defTabSz="914400" rtl="1" eaLnBrk="1" latinLnBrk="0" hangingPunct="1"/>
            <a:r>
              <a:rPr lang="ar-SA" sz="5400" b="1" dirty="0">
                <a:solidFill>
                  <a:schemeClr val="bg1"/>
                </a:solidFill>
                <a:latin typeface="IBM Plex Sans Arabic" panose="020B0503050203000203" pitchFamily="34" charset="-78"/>
                <a:cs typeface="IBM Plex Sans Arabic" panose="020B0503050203000203" pitchFamily="34" charset="-78"/>
              </a:rPr>
              <a:t>دينار كويتي</a:t>
            </a:r>
            <a:endParaRPr lang="ar-KW" sz="5400" b="1" dirty="0">
              <a:solidFill>
                <a:schemeClr val="bg1"/>
              </a:solidFill>
              <a:latin typeface="IBM Plex Sans Arabic" panose="020B0503050203000203" pitchFamily="34" charset="-78"/>
              <a:cs typeface="IBM Plex Sans Arabic" panose="020B0503050203000203" pitchFamily="34" charset="-78"/>
            </a:endParaRPr>
          </a:p>
        </p:txBody>
      </p:sp>
    </p:spTree>
    <p:extLst>
      <p:ext uri="{BB962C8B-B14F-4D97-AF65-F5344CB8AC3E}">
        <p14:creationId xmlns:p14="http://schemas.microsoft.com/office/powerpoint/2010/main" val="704680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29448</TotalTime>
  <Words>376</Words>
  <Application>Microsoft Office PowerPoint</Application>
  <PresentationFormat>Widescreen</PresentationFormat>
  <Paragraphs>50</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 Light</vt:lpstr>
      <vt:lpstr>IBM Plex Sans Arabic SemiBold</vt:lpstr>
      <vt:lpstr>Calibri</vt:lpstr>
      <vt:lpstr>Arial</vt:lpstr>
      <vt:lpstr>IBM Plex Sans Arabic Medium</vt:lpstr>
      <vt:lpstr>IBM Plex Sans Arabic</vt:lpstr>
      <vt:lpstr>Office Theme</vt:lpstr>
      <vt:lpstr>نبذة تعريفية عن هيئة أسواق المال</vt:lpstr>
      <vt:lpstr>عن الهيئة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نبذة تعريفية عن هيئة أسواق المال</dc:title>
  <dc:creator>Ohoud Alajmi;Yasmeen Khajah</dc:creator>
  <cp:lastModifiedBy>Yasmeen A. Khajah</cp:lastModifiedBy>
  <cp:revision>189</cp:revision>
  <cp:lastPrinted>2024-04-28T08:59:37Z</cp:lastPrinted>
  <dcterms:created xsi:type="dcterms:W3CDTF">2024-01-31T08:20:12Z</dcterms:created>
  <dcterms:modified xsi:type="dcterms:W3CDTF">2025-11-13T09:57:36Z</dcterms:modified>
</cp:coreProperties>
</file>